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81" r:id="rId2"/>
    <p:sldId id="284" r:id="rId3"/>
    <p:sldId id="257" r:id="rId4"/>
    <p:sldId id="258" r:id="rId5"/>
    <p:sldId id="259" r:id="rId6"/>
    <p:sldId id="260" r:id="rId7"/>
    <p:sldId id="274" r:id="rId8"/>
    <p:sldId id="275" r:id="rId9"/>
    <p:sldId id="276" r:id="rId10"/>
    <p:sldId id="279" r:id="rId11"/>
    <p:sldId id="277" r:id="rId12"/>
    <p:sldId id="278" r:id="rId13"/>
    <p:sldId id="267" r:id="rId14"/>
    <p:sldId id="268" r:id="rId15"/>
    <p:sldId id="269" r:id="rId16"/>
    <p:sldId id="270" r:id="rId17"/>
    <p:sldId id="271" r:id="rId18"/>
    <p:sldId id="272" r:id="rId19"/>
    <p:sldId id="283" r:id="rId20"/>
  </p:sldIdLst>
  <p:sldSz cx="18288000" cy="10287000"/>
  <p:notesSz cx="6954838" cy="92360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5" d="100"/>
          <a:sy n="65" d="100"/>
        </p:scale>
        <p:origin x="90"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4291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Introduce Dynamic Group and every company in attendance. One combined session, 10 to 15 minutes.</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Safety is a core value. Safety topic for engineers new to a Louisiana coastal site.</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Three topics: who we are, what we can do for SpaceX, recent projects. Regenerate page ranges when slides change.</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Josh McCoy and his wife Kelli, a NICU nurse, founded Dynamic around their kitchen table on Josh's belief that he could build homes faster and better than the largest developers. From that kitchen table, Dynamic has grown to a company that will do around $300M in revenue this year, with nearly 500 direct employees and another 600 craft on our sites delivering heavy civil, coastal restoration, data center construction and homebuilding.</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Liquidity, surety and third-party credit view. D&amp;B figures pending Marcy.</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We have been able to take work away from larger contractors.
- Last 3 yrs, we moved 3M tons of material, including 87 miles barge, truck, set
- As a company, we've delivered as many as 140 houses in a single month and 1200 homes in a year
- Example on a recent project, pay well, 4mo 17 → 400 people
- Do it by being honest with clients and transparent about what wages need to be
- Largest contractors are suffocated by their own scale; can’t raise rates on jobs and pay $5/hr more.
- Dynamic is working on Select mega sites – Alexandria, Shreveport
- Want to grow, attitude of growth
Capacity today - we can show you via our current projects </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We have the crews who just finished moving 3M tons
We have the crews and equipment available
Can build a monthly projection to get your 5M tons</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Pile driving, levees, retaining structures, sand supply and haul roads.</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West Shore geology: first 8 ft organic stripped with amphibious equipment; chenier region parallel to WSLP. The 'coffee ground' soil is sapric organic sediment, also called detrital peat.</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Mancamps and workforce housing. Capacity figures are on slide 12.</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Catering, warehousing, busing, janitorial and facility cleaning, hire local.</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The reason why we have these strong number, 0.75 EMR, is because of our Safety Culture. Everyone has stop work authority. Our safety programs include..... </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Specialized pneumatic hammer
Low vibration, low noise
That’s the kind of solution we bring to a complex project like this
WSLP Reaches 104, 106, 109 and 114, $142M. 23,000+ LF of coastal barriers, 795,000 CY compacted clay; next phase 100,000 tons sand and 215,000 CY clay. 4.5 miles of haul road currently under contract. 458,500 man-hours worked.</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Port Fourchon coastal restoration: sand hauling, barging and placement. 614,000 tons over 87 miles, truck to barge to placement, turnkey from haul through placement. Same remote coastal logistics apply at Starbase.</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Marine projects: Marsh &amp; Hydrologic Restoration ($104.9M, seven drainage structures, 1,024 H-piles, 94,310 SF of sheet piles, Cameron Parish) and the Slip D bulkhead at Port Fourchon.
- Largest coastal restoration project in the state for Michael Hare and the governor’s team
- Interesting gravity valves that allows water</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Mega site operations and logistics. 500+ personnel on site. 19,000 meals served this week. 15,000+ weekly manhours. Scope: site operations, logistics, catering, workfront support, labor transport, laydown yard creation, civil, temporary utilities, concrete, interior fit out. March 2026 to current. Locations: Louisiana and Texas.</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Right now, we have 55,000 LF of subsurface infrastructure under construction
Duct banks in all three delivery methods: cast in place, precast, and modular. Directional boring. 55,000 LF of subsurface infrastructure currently under contract. Full concrete scope managed under Dynamic's direct quality oversight, with on-site batch plants and volumetric mixers.</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512" tIns="25756" rIns="51512" bIns="25756"/>
          <a:lstStyle/>
          <a:p>
            <a:r>
              <a:rPr lang="en-US" dirty="0"/>
              <a:t>Close. Confirm which contacts SpaceX engineers should reach.</a:t>
            </a:r>
          </a:p>
        </p:txBody>
      </p:sp>
      <p:sp>
        <p:nvSpPr>
          <p:cNvPr id="4" name="Slide Number Placeholder 3"/>
          <p:cNvSpPr>
            <a:spLocks noGrp="1"/>
          </p:cNvSpPr>
          <p:nvPr>
            <p:ph type="sldNum" sz="quarter" idx="10"/>
          </p:nvPr>
        </p:nvSpPr>
        <p:spPr/>
        <p:txBody>
          <a:bodyPr lIns="51512" tIns="25756" rIns="51512" bIns="25756"/>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png"/><Relationship Id="rId7"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17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3030" r="3030"/>
          <a:stretch/>
        </p:blipFill>
        <p:spPr>
          <a:xfrm>
            <a:off x="0" y="0"/>
            <a:ext cx="18288000" cy="10287000"/>
          </a:xfrm>
          <a:prstGeom prst="rect">
            <a:avLst/>
          </a:prstGeom>
        </p:spPr>
      </p:pic>
      <p:sp>
        <p:nvSpPr>
          <p:cNvPr id="3" name="Shape 0"/>
          <p:cNvSpPr/>
          <p:nvPr/>
        </p:nvSpPr>
        <p:spPr>
          <a:xfrm>
            <a:off x="0" y="0"/>
            <a:ext cx="18288000" cy="10287000"/>
          </a:xfrm>
          <a:prstGeom prst="rect">
            <a:avLst/>
          </a:prstGeom>
          <a:gradFill rotWithShape="1">
            <a:gsLst>
              <a:gs pos="0">
                <a:srgbClr val="0C0D0F">
                  <a:alpha val="72000"/>
                </a:srgbClr>
              </a:gs>
              <a:gs pos="38000">
                <a:srgbClr val="0C0D0F">
                  <a:alpha val="45000"/>
                </a:srgbClr>
              </a:gs>
              <a:gs pos="100000">
                <a:srgbClr val="0C0D0F">
                  <a:alpha val="92000"/>
                </a:srgbClr>
              </a:gs>
            </a:gsLst>
            <a:lin ang="5400000" scaled="0"/>
          </a:gradFill>
          <a:ln/>
        </p:spPr>
        <p:txBody>
          <a:bodyPr/>
          <a:lstStyle/>
          <a:p>
            <a:endParaRPr lang="en-US"/>
          </a:p>
        </p:txBody>
      </p:sp>
      <p:sp>
        <p:nvSpPr>
          <p:cNvPr id="4" name="Shape 1"/>
          <p:cNvSpPr/>
          <p:nvPr/>
        </p:nvSpPr>
        <p:spPr>
          <a:xfrm>
            <a:off x="0" y="0"/>
            <a:ext cx="18288000" cy="133350"/>
          </a:xfrm>
          <a:prstGeom prst="rect">
            <a:avLst/>
          </a:prstGeom>
          <a:solidFill>
            <a:srgbClr val="F26F21"/>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1143000" y="914400"/>
            <a:ext cx="1688663" cy="742950"/>
          </a:xfrm>
          <a:prstGeom prst="rect">
            <a:avLst/>
          </a:prstGeom>
        </p:spPr>
      </p:pic>
      <p:sp>
        <p:nvSpPr>
          <p:cNvPr id="6" name="Text 2"/>
          <p:cNvSpPr/>
          <p:nvPr/>
        </p:nvSpPr>
        <p:spPr>
          <a:xfrm>
            <a:off x="14734341" y="1028700"/>
            <a:ext cx="2486859"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390" dirty="0">
                <a:solidFill>
                  <a:srgbClr val="F26F21"/>
                </a:solidFill>
                <a:latin typeface="Barlow Semi Condensed" pitchFamily="34" charset="0"/>
                <a:ea typeface="Barlow Semi Condensed" pitchFamily="34" charset="-122"/>
                <a:cs typeface="Barlow Semi Condensed" pitchFamily="34" charset="-120"/>
              </a:rPr>
              <a:t>DYNAMICGRP.COM</a:t>
            </a:r>
            <a:endParaRPr lang="en-US" sz="1950" dirty="0"/>
          </a:p>
        </p:txBody>
      </p:sp>
      <p:sp>
        <p:nvSpPr>
          <p:cNvPr id="7" name="Shape 3"/>
          <p:cNvSpPr/>
          <p:nvPr/>
        </p:nvSpPr>
        <p:spPr>
          <a:xfrm>
            <a:off x="1143000" y="5944434"/>
            <a:ext cx="609600" cy="57150"/>
          </a:xfrm>
          <a:prstGeom prst="rect">
            <a:avLst/>
          </a:prstGeom>
          <a:solidFill>
            <a:srgbClr val="F26F21"/>
          </a:solidFill>
          <a:ln/>
        </p:spPr>
        <p:txBody>
          <a:bodyPr/>
          <a:lstStyle/>
          <a:p>
            <a:endParaRPr lang="en-US"/>
          </a:p>
        </p:txBody>
      </p:sp>
      <p:sp>
        <p:nvSpPr>
          <p:cNvPr id="8" name="Text 4"/>
          <p:cNvSpPr/>
          <p:nvPr/>
        </p:nvSpPr>
        <p:spPr>
          <a:xfrm>
            <a:off x="1962150" y="5787271"/>
            <a:ext cx="7698998"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390" dirty="0">
                <a:solidFill>
                  <a:srgbClr val="F5A623"/>
                </a:solidFill>
                <a:latin typeface="Barlow Semi Condensed" pitchFamily="34" charset="0"/>
                <a:ea typeface="Barlow Semi Condensed" pitchFamily="34" charset="-122"/>
                <a:cs typeface="Barlow Semi Condensed" pitchFamily="34" charset="-120"/>
              </a:rPr>
              <a:t>SPACEX LOUISIANA SUPPLIER DAY · OCTOBER 2026</a:t>
            </a:r>
            <a:endParaRPr lang="en-US" sz="1950" dirty="0"/>
          </a:p>
        </p:txBody>
      </p:sp>
      <p:sp>
        <p:nvSpPr>
          <p:cNvPr id="9" name="Text 5"/>
          <p:cNvSpPr/>
          <p:nvPr/>
        </p:nvSpPr>
        <p:spPr>
          <a:xfrm>
            <a:off x="1143000" y="6501646"/>
            <a:ext cx="17602200" cy="1165027"/>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8700" b="1" kern="0" spc="87" dirty="0">
                <a:solidFill>
                  <a:srgbClr val="FFFFFF"/>
                </a:solidFill>
                <a:latin typeface="Barlow Semi Condensed" pitchFamily="34" charset="0"/>
                <a:ea typeface="Barlow Semi Condensed" pitchFamily="34" charset="-122"/>
                <a:cs typeface="Barlow Semi Condensed" pitchFamily="34" charset="-120"/>
              </a:rPr>
              <a:t>DYNAMIC GROUP</a:t>
            </a:r>
            <a:endParaRPr lang="en-US" sz="8700" dirty="0"/>
          </a:p>
        </p:txBody>
      </p:sp>
      <p:sp>
        <p:nvSpPr>
          <p:cNvPr id="10" name="Shape 6"/>
          <p:cNvSpPr/>
          <p:nvPr/>
        </p:nvSpPr>
        <p:spPr>
          <a:xfrm>
            <a:off x="1143000" y="8085773"/>
            <a:ext cx="16002000" cy="15240"/>
          </a:xfrm>
          <a:prstGeom prst="rect">
            <a:avLst/>
          </a:prstGeom>
          <a:solidFill>
            <a:srgbClr val="FFFFFF">
              <a:alpha val="28000"/>
            </a:srgbClr>
          </a:solidFill>
          <a:ln/>
        </p:spPr>
        <p:txBody>
          <a:bodyPr/>
          <a:lstStyle/>
          <a:p>
            <a:endParaRPr lang="en-US"/>
          </a:p>
        </p:txBody>
      </p:sp>
      <p:sp>
        <p:nvSpPr>
          <p:cNvPr id="11" name="Text 7"/>
          <p:cNvSpPr/>
          <p:nvPr/>
        </p:nvSpPr>
        <p:spPr>
          <a:xfrm>
            <a:off x="1143000" y="8291513"/>
            <a:ext cx="5473700" cy="406400"/>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76" dirty="0">
                <a:solidFill>
                  <a:srgbClr val="FFFFFF"/>
                </a:solidFill>
                <a:latin typeface="Barlow Semi Condensed" pitchFamily="34" charset="0"/>
                <a:ea typeface="Barlow Semi Condensed" pitchFamily="34" charset="-122"/>
                <a:cs typeface="Barlow Semi Condensed" pitchFamily="34" charset="-120"/>
              </a:rPr>
              <a:t>ZACH BUTTERWORTH, CEO</a:t>
            </a:r>
            <a:endParaRPr lang="en-US" sz="1950" dirty="0"/>
          </a:p>
        </p:txBody>
      </p:sp>
      <p:sp>
        <p:nvSpPr>
          <p:cNvPr id="12" name="Text 8"/>
          <p:cNvSpPr/>
          <p:nvPr/>
        </p:nvSpPr>
        <p:spPr>
          <a:xfrm>
            <a:off x="1143000" y="8724900"/>
            <a:ext cx="5476197" cy="395288"/>
          </a:xfrm>
          <a:prstGeom prst="rect">
            <a:avLst/>
          </a:prstGeom>
          <a:noFill/>
          <a:ln/>
        </p:spPr>
        <p:txBody>
          <a:bodyPr wrap="square" lIns="25400" tIns="25400" rIns="25400" bIns="25400" rtlCol="0" anchor="t">
            <a:normAutofit/>
          </a:bodyPr>
          <a:lstStyle/>
          <a:p>
            <a:pPr marL="0" indent="0" algn="l">
              <a:lnSpc>
                <a:spcPct val="104167"/>
              </a:lnSpc>
              <a:buNone/>
            </a:pPr>
            <a:r>
              <a:rPr lang="en-US" sz="1875" dirty="0">
                <a:solidFill>
                  <a:srgbClr val="C9C6C1"/>
                </a:solidFill>
                <a:latin typeface="Source Sans 3" pitchFamily="34" charset="0"/>
                <a:ea typeface="Source Sans 3" pitchFamily="34" charset="-122"/>
                <a:cs typeface="Source Sans 3" pitchFamily="34" charset="-120"/>
              </a:rPr>
              <a:t>zachb@dynamicgrp.com</a:t>
            </a:r>
            <a:endParaRPr lang="en-US" sz="1875" dirty="0"/>
          </a:p>
        </p:txBody>
      </p:sp>
      <p:sp>
        <p:nvSpPr>
          <p:cNvPr id="13" name="Text 9"/>
          <p:cNvSpPr/>
          <p:nvPr/>
        </p:nvSpPr>
        <p:spPr>
          <a:xfrm>
            <a:off x="6654761" y="8291513"/>
            <a:ext cx="5476197"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76" dirty="0">
                <a:solidFill>
                  <a:srgbClr val="FFFFFF"/>
                </a:solidFill>
                <a:latin typeface="Barlow Semi Condensed" pitchFamily="34" charset="0"/>
                <a:ea typeface="Barlow Semi Condensed" pitchFamily="34" charset="-122"/>
                <a:cs typeface="Barlow Semi Condensed" pitchFamily="34" charset="-120"/>
              </a:rPr>
              <a:t>JOSH MCCOY, EXECUTIVE CHAIRMAN</a:t>
            </a:r>
            <a:endParaRPr lang="en-US" sz="1950" dirty="0"/>
          </a:p>
        </p:txBody>
      </p:sp>
      <p:sp>
        <p:nvSpPr>
          <p:cNvPr id="14" name="Text 10"/>
          <p:cNvSpPr/>
          <p:nvPr/>
        </p:nvSpPr>
        <p:spPr>
          <a:xfrm>
            <a:off x="6654761" y="8720138"/>
            <a:ext cx="5476197" cy="395288"/>
          </a:xfrm>
          <a:prstGeom prst="rect">
            <a:avLst/>
          </a:prstGeom>
          <a:noFill/>
          <a:ln/>
        </p:spPr>
        <p:txBody>
          <a:bodyPr wrap="square" lIns="25400" tIns="25400" rIns="25400" bIns="25400" rtlCol="0" anchor="t">
            <a:normAutofit/>
          </a:bodyPr>
          <a:lstStyle/>
          <a:p>
            <a:pPr marL="0" indent="0" algn="l">
              <a:lnSpc>
                <a:spcPct val="104167"/>
              </a:lnSpc>
              <a:buNone/>
            </a:pPr>
            <a:r>
              <a:rPr lang="en-US" sz="1875" dirty="0">
                <a:solidFill>
                  <a:srgbClr val="C9C6C1"/>
                </a:solidFill>
                <a:latin typeface="Source Sans 3" pitchFamily="34" charset="0"/>
                <a:ea typeface="Source Sans 3" pitchFamily="34" charset="-122"/>
                <a:cs typeface="Source Sans 3" pitchFamily="34" charset="-120"/>
              </a:rPr>
              <a:t>jmccoy@dynamicgrp.com</a:t>
            </a:r>
            <a:endParaRPr lang="en-US" sz="1875" dirty="0"/>
          </a:p>
        </p:txBody>
      </p:sp>
      <p:sp>
        <p:nvSpPr>
          <p:cNvPr id="15" name="Text 11"/>
          <p:cNvSpPr/>
          <p:nvPr/>
        </p:nvSpPr>
        <p:spPr>
          <a:xfrm>
            <a:off x="12166521" y="8291513"/>
            <a:ext cx="5476197"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76" dirty="0">
                <a:solidFill>
                  <a:srgbClr val="FFFFFF"/>
                </a:solidFill>
                <a:latin typeface="Barlow Semi Condensed" pitchFamily="34" charset="0"/>
                <a:ea typeface="Barlow Semi Condensed" pitchFamily="34" charset="-122"/>
                <a:cs typeface="Barlow Semi Condensed" pitchFamily="34" charset="-120"/>
              </a:rPr>
              <a:t>JOHN AUSTIN, EXECUTIVE VICE PRESIDENT</a:t>
            </a:r>
            <a:endParaRPr lang="en-US" sz="1950" dirty="0"/>
          </a:p>
        </p:txBody>
      </p:sp>
      <p:sp>
        <p:nvSpPr>
          <p:cNvPr id="16" name="Text 12"/>
          <p:cNvSpPr/>
          <p:nvPr/>
        </p:nvSpPr>
        <p:spPr>
          <a:xfrm>
            <a:off x="12166521" y="8720138"/>
            <a:ext cx="5476197" cy="395288"/>
          </a:xfrm>
          <a:prstGeom prst="rect">
            <a:avLst/>
          </a:prstGeom>
          <a:noFill/>
          <a:ln/>
        </p:spPr>
        <p:txBody>
          <a:bodyPr wrap="square" lIns="25400" tIns="25400" rIns="25400" bIns="25400" rtlCol="0" anchor="t">
            <a:normAutofit/>
          </a:bodyPr>
          <a:lstStyle/>
          <a:p>
            <a:pPr marL="0" indent="0" algn="l">
              <a:lnSpc>
                <a:spcPct val="104167"/>
              </a:lnSpc>
              <a:buNone/>
            </a:pPr>
            <a:r>
              <a:rPr lang="en-US" sz="1875" dirty="0">
                <a:solidFill>
                  <a:srgbClr val="C9C6C1"/>
                </a:solidFill>
                <a:latin typeface="Source Sans 3" pitchFamily="34" charset="0"/>
                <a:ea typeface="Source Sans 3" pitchFamily="34" charset="-122"/>
                <a:cs typeface="Source Sans 3" pitchFamily="34" charset="-120"/>
              </a:rPr>
              <a:t>jaustin@dynamicgrp.com</a:t>
            </a:r>
            <a:endParaRPr lang="en-US" sz="1875" dirty="0"/>
          </a:p>
        </p:txBody>
      </p:sp>
    </p:spTree>
    <p:extLst>
      <p:ext uri="{BB962C8B-B14F-4D97-AF65-F5344CB8AC3E}">
        <p14:creationId xmlns:p14="http://schemas.microsoft.com/office/powerpoint/2010/main" val="2239910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ynamic - Spacex">
            <a:hlinkClick r:id="" action="ppaction://media"/>
            <a:extLst>
              <a:ext uri="{FF2B5EF4-FFF2-40B4-BE49-F238E27FC236}">
                <a16:creationId xmlns:a16="http://schemas.microsoft.com/office/drawing/2014/main" id="{A64B45CE-49E8-4BE3-F959-AA31BFE7C52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8288000" cy="10287000"/>
          </a:xfrm>
          <a:prstGeom prst="rect">
            <a:avLst/>
          </a:prstGeom>
        </p:spPr>
      </p:pic>
    </p:spTree>
    <p:extLst>
      <p:ext uri="{BB962C8B-B14F-4D97-AF65-F5344CB8AC3E}">
        <p14:creationId xmlns:p14="http://schemas.microsoft.com/office/powerpoint/2010/main" val="218584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0" y="1771650"/>
            <a:ext cx="7239000" cy="8515350"/>
          </a:xfrm>
          <a:prstGeom prst="rect">
            <a:avLst/>
          </a:prstGeom>
          <a:solidFill>
            <a:srgbClr val="EEEDE9"/>
          </a:solidFill>
          <a:ln/>
        </p:spPr>
        <p:txBody>
          <a:bodyPr/>
          <a:lstStyle/>
          <a:p>
            <a:endParaRPr lang="en-US"/>
          </a:p>
        </p:txBody>
      </p:sp>
      <p:sp>
        <p:nvSpPr>
          <p:cNvPr id="7" name="Shape 4"/>
          <p:cNvSpPr/>
          <p:nvPr/>
        </p:nvSpPr>
        <p:spPr>
          <a:xfrm>
            <a:off x="0" y="1771650"/>
            <a:ext cx="7239000" cy="53340"/>
          </a:xfrm>
          <a:prstGeom prst="rect">
            <a:avLst/>
          </a:prstGeom>
          <a:solidFill>
            <a:srgbClr val="F26F21"/>
          </a:solidFill>
          <a:ln/>
        </p:spPr>
        <p:txBody>
          <a:bodyPr/>
          <a:lstStyle/>
          <a:p>
            <a:endParaRPr lang="en-US"/>
          </a:p>
        </p:txBody>
      </p:sp>
      <p:sp>
        <p:nvSpPr>
          <p:cNvPr id="8" name="Shape 5"/>
          <p:cNvSpPr/>
          <p:nvPr/>
        </p:nvSpPr>
        <p:spPr>
          <a:xfrm>
            <a:off x="0" y="1824990"/>
            <a:ext cx="7239000" cy="8462010"/>
          </a:xfrm>
          <a:prstGeom prst="rect">
            <a:avLst/>
          </a:prstGeom>
          <a:solidFill>
            <a:srgbClr val="7F7F7F">
              <a:alpha val="8000"/>
            </a:srgbClr>
          </a:solidFill>
          <a:ln/>
        </p:spPr>
        <p:txBody>
          <a:bodyPr/>
          <a:lstStyle/>
          <a:p>
            <a:endParaRPr lang="en-US"/>
          </a:p>
        </p:txBody>
      </p:sp>
      <p:pic>
        <p:nvPicPr>
          <p:cNvPr id="9" name="Image 1" descr="preencoded.png"/>
          <p:cNvPicPr>
            <a:picLocks noChangeAspect="1"/>
          </p:cNvPicPr>
          <p:nvPr/>
        </p:nvPicPr>
        <p:blipFill>
          <a:blip r:embed="rId4"/>
          <a:srcRect l="27400" r="27400"/>
          <a:stretch/>
        </p:blipFill>
        <p:spPr>
          <a:xfrm>
            <a:off x="0" y="1824990"/>
            <a:ext cx="7239000" cy="8462010"/>
          </a:xfrm>
          <a:prstGeom prst="rect">
            <a:avLst/>
          </a:prstGeom>
        </p:spPr>
      </p:pic>
      <p:sp>
        <p:nvSpPr>
          <p:cNvPr id="10" name="Shape 6"/>
          <p:cNvSpPr/>
          <p:nvPr/>
        </p:nvSpPr>
        <p:spPr>
          <a:xfrm>
            <a:off x="8153400" y="2052637"/>
            <a:ext cx="457200" cy="47625"/>
          </a:xfrm>
          <a:prstGeom prst="rect">
            <a:avLst/>
          </a:prstGeom>
          <a:solidFill>
            <a:srgbClr val="F26F21"/>
          </a:solidFill>
          <a:ln/>
        </p:spPr>
        <p:txBody>
          <a:bodyPr/>
          <a:lstStyle/>
          <a:p>
            <a:endParaRPr lang="en-US"/>
          </a:p>
        </p:txBody>
      </p:sp>
      <p:sp>
        <p:nvSpPr>
          <p:cNvPr id="11" name="Text 7"/>
          <p:cNvSpPr/>
          <p:nvPr/>
        </p:nvSpPr>
        <p:spPr>
          <a:xfrm>
            <a:off x="8782050" y="1905000"/>
            <a:ext cx="7653814"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SAFETY TOPIC · AWARENESS ON THE LOUISIANA COAST</a:t>
            </a:r>
            <a:endParaRPr lang="en-US" sz="1800" dirty="0"/>
          </a:p>
        </p:txBody>
      </p:sp>
      <p:sp>
        <p:nvSpPr>
          <p:cNvPr id="12" name="Text 8"/>
          <p:cNvSpPr/>
          <p:nvPr/>
        </p:nvSpPr>
        <p:spPr>
          <a:xfrm>
            <a:off x="8153400" y="2476500"/>
            <a:ext cx="10142220" cy="9144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6900" b="1" dirty="0">
                <a:solidFill>
                  <a:srgbClr val="3C3D41"/>
                </a:solidFill>
                <a:latin typeface="Barlow Semi Condensed" pitchFamily="34" charset="0"/>
                <a:ea typeface="Barlow Semi Condensed" pitchFamily="34" charset="-122"/>
                <a:cs typeface="Barlow Semi Condensed" pitchFamily="34" charset="-120"/>
              </a:rPr>
              <a:t>SAFETY IS A CORE VALUE</a:t>
            </a:r>
            <a:endParaRPr lang="en-US" sz="6900" dirty="0"/>
          </a:p>
        </p:txBody>
      </p:sp>
      <p:sp>
        <p:nvSpPr>
          <p:cNvPr id="13" name="Shape 9"/>
          <p:cNvSpPr/>
          <p:nvPr/>
        </p:nvSpPr>
        <p:spPr>
          <a:xfrm>
            <a:off x="8153400" y="4386977"/>
            <a:ext cx="4305300" cy="22860"/>
          </a:xfrm>
          <a:prstGeom prst="rect">
            <a:avLst/>
          </a:prstGeom>
          <a:solidFill>
            <a:srgbClr val="F26F21"/>
          </a:solidFill>
          <a:ln/>
        </p:spPr>
        <p:txBody>
          <a:bodyPr/>
          <a:lstStyle/>
          <a:p>
            <a:endParaRPr lang="en-US"/>
          </a:p>
        </p:txBody>
      </p:sp>
      <p:sp>
        <p:nvSpPr>
          <p:cNvPr id="14" name="Text 10"/>
          <p:cNvSpPr/>
          <p:nvPr/>
        </p:nvSpPr>
        <p:spPr>
          <a:xfrm>
            <a:off x="8153400" y="4600337"/>
            <a:ext cx="4735830" cy="552450"/>
          </a:xfrm>
          <a:prstGeom prst="rect">
            <a:avLst/>
          </a:prstGeom>
          <a:noFill/>
          <a:ln/>
        </p:spPr>
        <p:txBody>
          <a:bodyPr wrap="square" lIns="25400" tIns="25400" rIns="25400" bIns="25400" rtlCol="0" anchor="t">
            <a:normAutofit/>
          </a:bodyPr>
          <a:lstStyle/>
          <a:p>
            <a:pPr marL="0" indent="0" algn="l">
              <a:lnSpc>
                <a:spcPct val="125000"/>
              </a:lnSpc>
              <a:buNone/>
            </a:pPr>
            <a:r>
              <a:rPr lang="en-US" sz="2700" b="1" kern="0" spc="135" dirty="0">
                <a:solidFill>
                  <a:srgbClr val="3C3D41"/>
                </a:solidFill>
                <a:latin typeface="Barlow Semi Condensed" pitchFamily="34" charset="0"/>
                <a:ea typeface="Barlow Semi Condensed" pitchFamily="34" charset="-122"/>
                <a:cs typeface="Barlow Semi Condensed" pitchFamily="34" charset="-120"/>
              </a:rPr>
              <a:t>SOFT GROUND</a:t>
            </a:r>
            <a:endParaRPr lang="en-US" sz="2700" dirty="0"/>
          </a:p>
        </p:txBody>
      </p:sp>
      <p:sp>
        <p:nvSpPr>
          <p:cNvPr id="15" name="Text 11"/>
          <p:cNvSpPr/>
          <p:nvPr/>
        </p:nvSpPr>
        <p:spPr>
          <a:xfrm>
            <a:off x="8153400" y="5228987"/>
            <a:ext cx="4434459" cy="800338"/>
          </a:xfrm>
          <a:prstGeom prst="rect">
            <a:avLst/>
          </a:prstGeom>
          <a:noFill/>
          <a:ln/>
        </p:spPr>
        <p:txBody>
          <a:bodyPr wrap="square" lIns="25400" tIns="25400" rIns="25400" bIns="25400" rtlCol="0" anchor="t">
            <a:normAutofit/>
          </a:bodyPr>
          <a:lstStyle/>
          <a:p>
            <a:pPr marL="0" indent="0" algn="l">
              <a:lnSpc>
                <a:spcPct val="96202"/>
              </a:lnSpc>
              <a:buNone/>
            </a:pPr>
            <a:r>
              <a:rPr lang="en-US" sz="2175" dirty="0">
                <a:solidFill>
                  <a:srgbClr val="2C2D31"/>
                </a:solidFill>
                <a:latin typeface="Source Sans 3" pitchFamily="34" charset="0"/>
                <a:ea typeface="Source Sans 3" pitchFamily="34" charset="-122"/>
                <a:cs typeface="Source Sans 3" pitchFamily="34" charset="-120"/>
              </a:rPr>
              <a:t>Marsh and fresh fill give way. Stay on matting.</a:t>
            </a:r>
            <a:endParaRPr lang="en-US" sz="2175" dirty="0"/>
          </a:p>
        </p:txBody>
      </p:sp>
      <p:sp>
        <p:nvSpPr>
          <p:cNvPr id="16" name="Shape 12"/>
          <p:cNvSpPr/>
          <p:nvPr/>
        </p:nvSpPr>
        <p:spPr>
          <a:xfrm>
            <a:off x="13068300" y="4386977"/>
            <a:ext cx="4305300" cy="22860"/>
          </a:xfrm>
          <a:prstGeom prst="rect">
            <a:avLst/>
          </a:prstGeom>
          <a:solidFill>
            <a:srgbClr val="F26F21"/>
          </a:solidFill>
          <a:ln/>
        </p:spPr>
        <p:txBody>
          <a:bodyPr/>
          <a:lstStyle/>
          <a:p>
            <a:endParaRPr lang="en-US"/>
          </a:p>
        </p:txBody>
      </p:sp>
      <p:sp>
        <p:nvSpPr>
          <p:cNvPr id="17" name="Text 13"/>
          <p:cNvSpPr/>
          <p:nvPr/>
        </p:nvSpPr>
        <p:spPr>
          <a:xfrm>
            <a:off x="13068300" y="4600337"/>
            <a:ext cx="4735830" cy="552450"/>
          </a:xfrm>
          <a:prstGeom prst="rect">
            <a:avLst/>
          </a:prstGeom>
          <a:noFill/>
          <a:ln/>
        </p:spPr>
        <p:txBody>
          <a:bodyPr wrap="square" lIns="25400" tIns="25400" rIns="25400" bIns="25400" rtlCol="0" anchor="t">
            <a:normAutofit/>
          </a:bodyPr>
          <a:lstStyle/>
          <a:p>
            <a:pPr marL="0" indent="0" algn="l">
              <a:lnSpc>
                <a:spcPct val="125000"/>
              </a:lnSpc>
              <a:buNone/>
            </a:pPr>
            <a:r>
              <a:rPr lang="en-US" sz="2700" b="1" kern="0" spc="135" dirty="0">
                <a:solidFill>
                  <a:srgbClr val="3C3D41"/>
                </a:solidFill>
                <a:latin typeface="Barlow Semi Condensed" pitchFamily="34" charset="0"/>
                <a:ea typeface="Barlow Semi Condensed" pitchFamily="34" charset="-122"/>
                <a:cs typeface="Barlow Semi Condensed" pitchFamily="34" charset="-120"/>
              </a:rPr>
              <a:t>HEAT</a:t>
            </a:r>
            <a:endParaRPr lang="en-US" sz="2700" dirty="0"/>
          </a:p>
        </p:txBody>
      </p:sp>
      <p:sp>
        <p:nvSpPr>
          <p:cNvPr id="18" name="Text 14"/>
          <p:cNvSpPr/>
          <p:nvPr/>
        </p:nvSpPr>
        <p:spPr>
          <a:xfrm>
            <a:off x="13068300" y="5228987"/>
            <a:ext cx="4434459" cy="800338"/>
          </a:xfrm>
          <a:prstGeom prst="rect">
            <a:avLst/>
          </a:prstGeom>
          <a:noFill/>
          <a:ln/>
        </p:spPr>
        <p:txBody>
          <a:bodyPr wrap="square" lIns="25400" tIns="25400" rIns="25400" bIns="25400" rtlCol="0" anchor="t">
            <a:normAutofit/>
          </a:bodyPr>
          <a:lstStyle/>
          <a:p>
            <a:pPr marL="0" indent="0" algn="l">
              <a:lnSpc>
                <a:spcPct val="96202"/>
              </a:lnSpc>
              <a:buNone/>
            </a:pPr>
            <a:r>
              <a:rPr lang="en-US" sz="2175" dirty="0">
                <a:solidFill>
                  <a:srgbClr val="2C2D31"/>
                </a:solidFill>
                <a:latin typeface="Source Sans 3" pitchFamily="34" charset="0"/>
                <a:ea typeface="Source Sans 3" pitchFamily="34" charset="-122"/>
                <a:cs typeface="Source Sans 3" pitchFamily="34" charset="-120"/>
              </a:rPr>
              <a:t>Drink water early and take shade breaks.</a:t>
            </a:r>
            <a:endParaRPr lang="en-US" sz="2175" dirty="0"/>
          </a:p>
        </p:txBody>
      </p:sp>
      <p:sp>
        <p:nvSpPr>
          <p:cNvPr id="19" name="Shape 15"/>
          <p:cNvSpPr/>
          <p:nvPr/>
        </p:nvSpPr>
        <p:spPr>
          <a:xfrm>
            <a:off x="8153400" y="6486525"/>
            <a:ext cx="4305300" cy="22860"/>
          </a:xfrm>
          <a:prstGeom prst="rect">
            <a:avLst/>
          </a:prstGeom>
          <a:solidFill>
            <a:srgbClr val="F26F21"/>
          </a:solidFill>
          <a:ln/>
        </p:spPr>
        <p:txBody>
          <a:bodyPr/>
          <a:lstStyle/>
          <a:p>
            <a:endParaRPr lang="en-US"/>
          </a:p>
        </p:txBody>
      </p:sp>
      <p:sp>
        <p:nvSpPr>
          <p:cNvPr id="20" name="Text 16"/>
          <p:cNvSpPr/>
          <p:nvPr/>
        </p:nvSpPr>
        <p:spPr>
          <a:xfrm>
            <a:off x="8153400" y="6699885"/>
            <a:ext cx="4735830" cy="552450"/>
          </a:xfrm>
          <a:prstGeom prst="rect">
            <a:avLst/>
          </a:prstGeom>
          <a:noFill/>
          <a:ln/>
        </p:spPr>
        <p:txBody>
          <a:bodyPr wrap="square" lIns="25400" tIns="25400" rIns="25400" bIns="25400" rtlCol="0" anchor="t">
            <a:normAutofit/>
          </a:bodyPr>
          <a:lstStyle/>
          <a:p>
            <a:pPr marL="0" indent="0" algn="l">
              <a:lnSpc>
                <a:spcPct val="125000"/>
              </a:lnSpc>
              <a:buNone/>
            </a:pPr>
            <a:r>
              <a:rPr lang="en-US" sz="2700" b="1" kern="0" spc="135" dirty="0">
                <a:solidFill>
                  <a:srgbClr val="3C3D41"/>
                </a:solidFill>
                <a:latin typeface="Barlow Semi Condensed" pitchFamily="34" charset="0"/>
                <a:ea typeface="Barlow Semi Condensed" pitchFamily="34" charset="-122"/>
                <a:cs typeface="Barlow Semi Condensed" pitchFamily="34" charset="-120"/>
              </a:rPr>
              <a:t>WEATHER</a:t>
            </a:r>
            <a:endParaRPr lang="en-US" sz="2700" dirty="0"/>
          </a:p>
        </p:txBody>
      </p:sp>
      <p:sp>
        <p:nvSpPr>
          <p:cNvPr id="21" name="Text 17"/>
          <p:cNvSpPr/>
          <p:nvPr/>
        </p:nvSpPr>
        <p:spPr>
          <a:xfrm>
            <a:off x="8153400" y="7328535"/>
            <a:ext cx="4434459" cy="800338"/>
          </a:xfrm>
          <a:prstGeom prst="rect">
            <a:avLst/>
          </a:prstGeom>
          <a:noFill/>
          <a:ln/>
        </p:spPr>
        <p:txBody>
          <a:bodyPr wrap="square" lIns="25400" tIns="25400" rIns="25400" bIns="25400" rtlCol="0" anchor="t">
            <a:normAutofit/>
          </a:bodyPr>
          <a:lstStyle/>
          <a:p>
            <a:pPr marL="0" indent="0" algn="l">
              <a:lnSpc>
                <a:spcPct val="96202"/>
              </a:lnSpc>
              <a:buNone/>
            </a:pPr>
            <a:r>
              <a:rPr lang="en-US" sz="2175" dirty="0">
                <a:solidFill>
                  <a:srgbClr val="2C2D31"/>
                </a:solidFill>
                <a:latin typeface="Source Sans 3" pitchFamily="34" charset="0"/>
                <a:ea typeface="Source Sans 3" pitchFamily="34" charset="-122"/>
                <a:cs typeface="Source Sans 3" pitchFamily="34" charset="-120"/>
              </a:rPr>
              <a:t>Hear thunder, get off the levee and out of the water.</a:t>
            </a:r>
            <a:endParaRPr lang="en-US" sz="2175" dirty="0"/>
          </a:p>
        </p:txBody>
      </p:sp>
      <p:sp>
        <p:nvSpPr>
          <p:cNvPr id="22" name="Shape 18"/>
          <p:cNvSpPr/>
          <p:nvPr/>
        </p:nvSpPr>
        <p:spPr>
          <a:xfrm>
            <a:off x="13068300" y="6486525"/>
            <a:ext cx="4305300" cy="22860"/>
          </a:xfrm>
          <a:prstGeom prst="rect">
            <a:avLst/>
          </a:prstGeom>
          <a:solidFill>
            <a:srgbClr val="F26F21"/>
          </a:solidFill>
          <a:ln/>
        </p:spPr>
        <p:txBody>
          <a:bodyPr/>
          <a:lstStyle/>
          <a:p>
            <a:endParaRPr lang="en-US"/>
          </a:p>
        </p:txBody>
      </p:sp>
      <p:sp>
        <p:nvSpPr>
          <p:cNvPr id="23" name="Text 19"/>
          <p:cNvSpPr/>
          <p:nvPr/>
        </p:nvSpPr>
        <p:spPr>
          <a:xfrm>
            <a:off x="13068300" y="6699885"/>
            <a:ext cx="4735830" cy="552450"/>
          </a:xfrm>
          <a:prstGeom prst="rect">
            <a:avLst/>
          </a:prstGeom>
          <a:noFill/>
          <a:ln/>
        </p:spPr>
        <p:txBody>
          <a:bodyPr wrap="square" lIns="25400" tIns="25400" rIns="25400" bIns="25400" rtlCol="0" anchor="t">
            <a:normAutofit/>
          </a:bodyPr>
          <a:lstStyle/>
          <a:p>
            <a:pPr marL="0" indent="0" algn="l">
              <a:lnSpc>
                <a:spcPct val="125000"/>
              </a:lnSpc>
              <a:buNone/>
            </a:pPr>
            <a:r>
              <a:rPr lang="en-US" sz="2700" b="1" kern="0" spc="135" dirty="0">
                <a:solidFill>
                  <a:srgbClr val="3C3D41"/>
                </a:solidFill>
                <a:latin typeface="Barlow Semi Condensed" pitchFamily="34" charset="0"/>
                <a:ea typeface="Barlow Semi Condensed" pitchFamily="34" charset="-122"/>
                <a:cs typeface="Barlow Semi Condensed" pitchFamily="34" charset="-120"/>
              </a:rPr>
              <a:t>WATER &amp; WILDLIFE</a:t>
            </a:r>
            <a:endParaRPr lang="en-US" sz="2700" dirty="0"/>
          </a:p>
        </p:txBody>
      </p:sp>
      <p:sp>
        <p:nvSpPr>
          <p:cNvPr id="24" name="Text 20"/>
          <p:cNvSpPr/>
          <p:nvPr/>
        </p:nvSpPr>
        <p:spPr>
          <a:xfrm>
            <a:off x="13068300" y="7328535"/>
            <a:ext cx="4434459" cy="800338"/>
          </a:xfrm>
          <a:prstGeom prst="rect">
            <a:avLst/>
          </a:prstGeom>
          <a:noFill/>
          <a:ln/>
        </p:spPr>
        <p:txBody>
          <a:bodyPr wrap="square" lIns="25400" tIns="25400" rIns="25400" bIns="25400" rtlCol="0" anchor="t">
            <a:normAutofit/>
          </a:bodyPr>
          <a:lstStyle/>
          <a:p>
            <a:pPr marL="0" indent="0" algn="l">
              <a:lnSpc>
                <a:spcPct val="96202"/>
              </a:lnSpc>
              <a:buNone/>
            </a:pPr>
            <a:r>
              <a:rPr lang="en-US" sz="2175" dirty="0">
                <a:solidFill>
                  <a:srgbClr val="2C2D31"/>
                </a:solidFill>
                <a:latin typeface="Source Sans 3" pitchFamily="34" charset="0"/>
                <a:ea typeface="Source Sans 3" pitchFamily="34" charset="-122"/>
                <a:cs typeface="Source Sans 3" pitchFamily="34" charset="-120"/>
              </a:rPr>
              <a:t>Life jacket on every boat. Watch for </a:t>
            </a:r>
            <a:r>
              <a:rPr lang="en-US" sz="2175">
                <a:solidFill>
                  <a:srgbClr val="2C2D31"/>
                </a:solidFill>
                <a:latin typeface="Source Sans 3" pitchFamily="34" charset="0"/>
                <a:ea typeface="Source Sans 3" pitchFamily="34" charset="-122"/>
                <a:cs typeface="Source Sans 3" pitchFamily="34" charset="-120"/>
              </a:rPr>
              <a:t>wildlife</a:t>
            </a:r>
            <a:r>
              <a:rPr lang="en-US" sz="2175" dirty="0">
                <a:solidFill>
                  <a:srgbClr val="2C2D31"/>
                </a:solidFill>
                <a:latin typeface="Source Sans 3" pitchFamily="34" charset="0"/>
                <a:ea typeface="Source Sans 3" pitchFamily="34" charset="-122"/>
                <a:cs typeface="Source Sans 3" pitchFamily="34" charset="-120"/>
              </a:rPr>
              <a:t>.</a:t>
            </a:r>
            <a:endParaRPr lang="en-US" sz="2175" dirty="0"/>
          </a:p>
        </p:txBody>
      </p:sp>
      <p:sp>
        <p:nvSpPr>
          <p:cNvPr id="25" name="Text 21"/>
          <p:cNvSpPr/>
          <p:nvPr/>
        </p:nvSpPr>
        <p:spPr>
          <a:xfrm>
            <a:off x="8153400" y="9124950"/>
            <a:ext cx="10142220" cy="514350"/>
          </a:xfrm>
          <a:prstGeom prst="rect">
            <a:avLst/>
          </a:prstGeom>
          <a:noFill/>
          <a:ln/>
        </p:spPr>
        <p:txBody>
          <a:bodyPr wrap="square" lIns="25400" tIns="25400" rIns="25400" bIns="25400" rtlCol="0" anchor="t">
            <a:normAutofit/>
          </a:bodyPr>
          <a:lstStyle/>
          <a:p>
            <a:pPr marL="0" indent="0" algn="l">
              <a:lnSpc>
                <a:spcPct val="104167"/>
              </a:lnSpc>
              <a:buNone/>
            </a:pPr>
            <a:r>
              <a:rPr lang="en-US" sz="3000" dirty="0">
                <a:solidFill>
                  <a:srgbClr val="D2570F"/>
                </a:solidFill>
                <a:latin typeface="Barlow Semi Condensed" pitchFamily="34" charset="0"/>
                <a:ea typeface="Barlow Semi Condensed" pitchFamily="34" charset="-122"/>
                <a:cs typeface="Barlow Semi Condensed" pitchFamily="34" charset="-120"/>
              </a:rPr>
              <a:t>Every person on site has stop work authority.</a:t>
            </a:r>
            <a:endParaRPr lang="en-US" sz="3000" dirty="0"/>
          </a:p>
        </p:txBody>
      </p:sp>
      <p:sp>
        <p:nvSpPr>
          <p:cNvPr id="26" name="Text 22"/>
          <p:cNvSpPr/>
          <p:nvPr/>
        </p:nvSpPr>
        <p:spPr>
          <a:xfrm>
            <a:off x="17077134" y="9686925"/>
            <a:ext cx="372666"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02</a:t>
            </a:r>
            <a:endParaRPr lang="en-US" sz="1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16171A"/>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pic>
        <p:nvPicPr>
          <p:cNvPr id="3" name="Image 0" descr="preencoded.png"/>
          <p:cNvPicPr>
            <a:picLocks noChangeAspect="1"/>
          </p:cNvPicPr>
          <p:nvPr/>
        </p:nvPicPr>
        <p:blipFill>
          <a:blip r:embed="rId3"/>
          <a:srcRect t="11250" b="13750"/>
          <a:stretch/>
        </p:blipFill>
        <p:spPr>
          <a:xfrm>
            <a:off x="0" y="0"/>
            <a:ext cx="18288000" cy="10287000"/>
          </a:xfrm>
          <a:prstGeom prst="rect">
            <a:avLst/>
          </a:prstGeom>
        </p:spPr>
      </p:pic>
      <p:sp>
        <p:nvSpPr>
          <p:cNvPr id="4" name="Shape 1"/>
          <p:cNvSpPr/>
          <p:nvPr/>
        </p:nvSpPr>
        <p:spPr>
          <a:xfrm>
            <a:off x="0" y="0"/>
            <a:ext cx="18288000" cy="10287000"/>
          </a:xfrm>
          <a:prstGeom prst="rect">
            <a:avLst/>
          </a:prstGeom>
          <a:gradFill rotWithShape="1">
            <a:gsLst>
              <a:gs pos="0">
                <a:srgbClr val="0E0F11">
                  <a:alpha val="78000"/>
                </a:srgbClr>
              </a:gs>
              <a:gs pos="55000">
                <a:srgbClr val="0E0F11">
                  <a:alpha val="60000"/>
                </a:srgbClr>
              </a:gs>
              <a:gs pos="100000">
                <a:srgbClr val="0E0F11">
                  <a:alpha val="50000"/>
                </a:srgbClr>
              </a:gs>
            </a:gsLst>
            <a:lin ang="0" scaled="0"/>
          </a:gradFill>
          <a:ln/>
        </p:spPr>
        <p:txBody>
          <a:bodyPr/>
          <a:lstStyle/>
          <a:p>
            <a:endParaRPr lang="en-US"/>
          </a:p>
        </p:txBody>
      </p:sp>
      <p:sp>
        <p:nvSpPr>
          <p:cNvPr id="5" name="Shape 2"/>
          <p:cNvSpPr/>
          <p:nvPr/>
        </p:nvSpPr>
        <p:spPr>
          <a:xfrm>
            <a:off x="914400" y="1143000"/>
            <a:ext cx="16459200" cy="15240"/>
          </a:xfrm>
          <a:prstGeom prst="rect">
            <a:avLst/>
          </a:prstGeom>
          <a:solidFill>
            <a:srgbClr val="F26F21"/>
          </a:solidFill>
          <a:ln/>
        </p:spPr>
        <p:txBody>
          <a:bodyPr/>
          <a:lstStyle/>
          <a:p>
            <a:endParaRPr lang="en-US"/>
          </a:p>
        </p:txBody>
      </p:sp>
      <p:pic>
        <p:nvPicPr>
          <p:cNvPr id="6" name="Image 1" descr="preencoded.png"/>
          <p:cNvPicPr>
            <a:picLocks noChangeAspect="1"/>
          </p:cNvPicPr>
          <p:nvPr/>
        </p:nvPicPr>
        <p:blipFill>
          <a:blip r:embed="rId4"/>
          <a:stretch>
            <a:fillRect/>
          </a:stretch>
        </p:blipFill>
        <p:spPr>
          <a:xfrm>
            <a:off x="914400" y="533400"/>
            <a:ext cx="995839" cy="438150"/>
          </a:xfrm>
          <a:prstGeom prst="rect">
            <a:avLst/>
          </a:prstGeom>
        </p:spPr>
      </p:pic>
      <p:sp>
        <p:nvSpPr>
          <p:cNvPr id="7" name="Text 3"/>
          <p:cNvSpPr/>
          <p:nvPr/>
        </p:nvSpPr>
        <p:spPr>
          <a:xfrm>
            <a:off x="13048416" y="581025"/>
            <a:ext cx="4757702" cy="381000"/>
          </a:xfrm>
          <a:prstGeom prst="rect">
            <a:avLst/>
          </a:prstGeom>
          <a:noFill/>
          <a:ln/>
          <a:effectLst>
            <a:outerShdw blurRad="95250" dist="19050" dir="5400000" algn="bl" rotWithShape="0">
              <a:srgbClr val="000000">
                <a:alpha val="70000"/>
              </a:srgbClr>
            </a:outerShdw>
          </a:effectLst>
        </p:spPr>
        <p:txBody>
          <a:bodyPr wrap="square" lIns="25400" tIns="25400" rIns="25400" bIns="25400" rtlCol="0" anchor="t">
            <a:normAutofit/>
          </a:bodyPr>
          <a:lstStyle/>
          <a:p>
            <a:pPr marL="0" indent="0" algn="l">
              <a:lnSpc>
                <a:spcPct val="125000"/>
              </a:lnSpc>
              <a:buNone/>
            </a:pPr>
            <a:r>
              <a:rPr lang="en-US" sz="1800" kern="0" spc="360" dirty="0">
                <a:solidFill>
                  <a:srgbClr val="FFFFFF"/>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8" name="Shape 4"/>
          <p:cNvSpPr/>
          <p:nvPr/>
        </p:nvSpPr>
        <p:spPr>
          <a:xfrm>
            <a:off x="914400" y="2052637"/>
            <a:ext cx="457200" cy="47625"/>
          </a:xfrm>
          <a:prstGeom prst="rect">
            <a:avLst/>
          </a:prstGeom>
          <a:solidFill>
            <a:srgbClr val="F26F21"/>
          </a:solidFill>
          <a:ln/>
        </p:spPr>
        <p:txBody>
          <a:bodyPr/>
          <a:lstStyle/>
          <a:p>
            <a:endParaRPr lang="en-US"/>
          </a:p>
        </p:txBody>
      </p:sp>
      <p:sp>
        <p:nvSpPr>
          <p:cNvPr id="9" name="Text 5"/>
          <p:cNvSpPr/>
          <p:nvPr/>
        </p:nvSpPr>
        <p:spPr>
          <a:xfrm>
            <a:off x="1543050" y="1905000"/>
            <a:ext cx="1469338" cy="38100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a:bodyPr>
          <a:lstStyle/>
          <a:p>
            <a:pPr marL="0" indent="0" algn="l">
              <a:lnSpc>
                <a:spcPct val="125000"/>
              </a:lnSpc>
              <a:buNone/>
            </a:pPr>
            <a:r>
              <a:rPr lang="en-US" sz="1800" kern="0" spc="360" dirty="0">
                <a:solidFill>
                  <a:srgbClr val="F5A623"/>
                </a:solidFill>
                <a:latin typeface="Barlow Semi Condensed" pitchFamily="34" charset="0"/>
                <a:ea typeface="Barlow Semi Condensed" pitchFamily="34" charset="-122"/>
                <a:cs typeface="Barlow Semi Condensed" pitchFamily="34" charset="-120"/>
              </a:rPr>
              <a:t>CONTENTS</a:t>
            </a:r>
            <a:endParaRPr lang="en-US" sz="1800" dirty="0"/>
          </a:p>
        </p:txBody>
      </p:sp>
      <p:sp>
        <p:nvSpPr>
          <p:cNvPr id="10" name="Text 6"/>
          <p:cNvSpPr/>
          <p:nvPr/>
        </p:nvSpPr>
        <p:spPr>
          <a:xfrm>
            <a:off x="914400" y="2419350"/>
            <a:ext cx="18105120" cy="72390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lnSpcReduction="10000"/>
          </a:bodyPr>
          <a:lstStyle/>
          <a:p>
            <a:pPr marL="0" indent="0" algn="l">
              <a:lnSpc>
                <a:spcPct val="83333"/>
              </a:lnSpc>
              <a:buNone/>
            </a:pPr>
            <a:r>
              <a:rPr lang="en-US" sz="5400" b="1" dirty="0">
                <a:solidFill>
                  <a:srgbClr val="FFFFFF"/>
                </a:solidFill>
                <a:latin typeface="Barlow Semi Condensed" pitchFamily="34" charset="0"/>
                <a:ea typeface="Barlow Semi Condensed" pitchFamily="34" charset="-122"/>
                <a:cs typeface="Barlow Semi Condensed" pitchFamily="34" charset="-120"/>
              </a:rPr>
              <a:t>TABLE OF CONTENTS</a:t>
            </a:r>
            <a:endParaRPr lang="en-US" sz="5400" dirty="0"/>
          </a:p>
        </p:txBody>
      </p:sp>
      <p:sp>
        <p:nvSpPr>
          <p:cNvPr id="11" name="Shape 7"/>
          <p:cNvSpPr/>
          <p:nvPr/>
        </p:nvSpPr>
        <p:spPr>
          <a:xfrm>
            <a:off x="914400" y="3524250"/>
            <a:ext cx="16459200" cy="22860"/>
          </a:xfrm>
          <a:prstGeom prst="rect">
            <a:avLst/>
          </a:prstGeom>
          <a:solidFill>
            <a:srgbClr val="F26F21"/>
          </a:solidFill>
          <a:ln/>
        </p:spPr>
        <p:txBody>
          <a:bodyPr/>
          <a:lstStyle/>
          <a:p>
            <a:endParaRPr lang="en-US"/>
          </a:p>
        </p:txBody>
      </p:sp>
      <p:sp>
        <p:nvSpPr>
          <p:cNvPr id="12" name="Shape 8"/>
          <p:cNvSpPr/>
          <p:nvPr/>
        </p:nvSpPr>
        <p:spPr>
          <a:xfrm>
            <a:off x="914400" y="5337810"/>
            <a:ext cx="16459200" cy="9525"/>
          </a:xfrm>
          <a:prstGeom prst="rect">
            <a:avLst/>
          </a:prstGeom>
          <a:solidFill>
            <a:srgbClr val="FFFFFF">
              <a:alpha val="35000"/>
            </a:srgbClr>
          </a:solidFill>
          <a:ln/>
        </p:spPr>
        <p:txBody>
          <a:bodyPr/>
          <a:lstStyle/>
          <a:p>
            <a:endParaRPr lang="en-US"/>
          </a:p>
        </p:txBody>
      </p:sp>
      <p:sp>
        <p:nvSpPr>
          <p:cNvPr id="13" name="Text 9"/>
          <p:cNvSpPr/>
          <p:nvPr/>
        </p:nvSpPr>
        <p:spPr>
          <a:xfrm>
            <a:off x="914400" y="3928110"/>
            <a:ext cx="2011680" cy="106680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lnSpcReduction="10000"/>
          </a:bodyPr>
          <a:lstStyle/>
          <a:p>
            <a:pPr marL="0" indent="0" algn="l">
              <a:lnSpc>
                <a:spcPct val="75000"/>
              </a:lnSpc>
              <a:buNone/>
            </a:pPr>
            <a:r>
              <a:rPr lang="en-US" sz="9000" b="1" dirty="0">
                <a:solidFill>
                  <a:srgbClr val="F26F21"/>
                </a:solidFill>
                <a:latin typeface="Barlow Semi Condensed" pitchFamily="34" charset="0"/>
                <a:ea typeface="Barlow Semi Condensed" pitchFamily="34" charset="-122"/>
                <a:cs typeface="Barlow Semi Condensed" pitchFamily="34" charset="-120"/>
              </a:rPr>
              <a:t>01</a:t>
            </a:r>
            <a:endParaRPr lang="en-US" sz="9000" dirty="0"/>
          </a:p>
        </p:txBody>
      </p:sp>
      <p:sp>
        <p:nvSpPr>
          <p:cNvPr id="14" name="Text 10"/>
          <p:cNvSpPr/>
          <p:nvPr/>
        </p:nvSpPr>
        <p:spPr>
          <a:xfrm>
            <a:off x="3124200" y="4122420"/>
            <a:ext cx="13077622" cy="67818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lnSpcReduction="10000"/>
          </a:bodyPr>
          <a:lstStyle/>
          <a:p>
            <a:pPr marL="0" indent="0" algn="l">
              <a:lnSpc>
                <a:spcPct val="87500"/>
              </a:lnSpc>
              <a:buNone/>
            </a:pPr>
            <a:r>
              <a:rPr lang="en-US" sz="4800" b="1" kern="0" spc="96" dirty="0">
                <a:solidFill>
                  <a:srgbClr val="FFFFFF"/>
                </a:solidFill>
                <a:latin typeface="Barlow Semi Condensed" pitchFamily="34" charset="0"/>
                <a:ea typeface="Barlow Semi Condensed" pitchFamily="34" charset="-122"/>
                <a:cs typeface="Barlow Semi Condensed" pitchFamily="34" charset="-120"/>
              </a:rPr>
              <a:t>WHO WE ARE</a:t>
            </a:r>
            <a:endParaRPr lang="en-US" sz="4800" dirty="0"/>
          </a:p>
        </p:txBody>
      </p:sp>
      <p:sp>
        <p:nvSpPr>
          <p:cNvPr id="15" name="Text 11"/>
          <p:cNvSpPr/>
          <p:nvPr/>
        </p:nvSpPr>
        <p:spPr>
          <a:xfrm>
            <a:off x="15393948" y="4185285"/>
            <a:ext cx="2177618" cy="55245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a:bodyPr>
          <a:lstStyle/>
          <a:p>
            <a:pPr marL="0" indent="0" algn="l">
              <a:lnSpc>
                <a:spcPct val="125000"/>
              </a:lnSpc>
              <a:buNone/>
            </a:pPr>
            <a:r>
              <a:rPr lang="en-US" sz="2700" kern="0" spc="216" dirty="0">
                <a:solidFill>
                  <a:srgbClr val="F5A623"/>
                </a:solidFill>
                <a:latin typeface="Barlow Semi Condensed" pitchFamily="34" charset="0"/>
                <a:ea typeface="Barlow Semi Condensed" pitchFamily="34" charset="-122"/>
                <a:cs typeface="Barlow Semi Condensed" pitchFamily="34" charset="-120"/>
              </a:rPr>
              <a:t>Pages 02–05</a:t>
            </a:r>
            <a:endParaRPr lang="en-US" sz="2700" dirty="0"/>
          </a:p>
        </p:txBody>
      </p:sp>
      <p:sp>
        <p:nvSpPr>
          <p:cNvPr id="16" name="Shape 12"/>
          <p:cNvSpPr/>
          <p:nvPr/>
        </p:nvSpPr>
        <p:spPr>
          <a:xfrm>
            <a:off x="914400" y="7136130"/>
            <a:ext cx="16459200" cy="9525"/>
          </a:xfrm>
          <a:prstGeom prst="rect">
            <a:avLst/>
          </a:prstGeom>
          <a:solidFill>
            <a:srgbClr val="FFFFFF">
              <a:alpha val="35000"/>
            </a:srgbClr>
          </a:solidFill>
          <a:ln/>
        </p:spPr>
        <p:txBody>
          <a:bodyPr/>
          <a:lstStyle/>
          <a:p>
            <a:endParaRPr lang="en-US"/>
          </a:p>
        </p:txBody>
      </p:sp>
      <p:sp>
        <p:nvSpPr>
          <p:cNvPr id="17" name="Text 13"/>
          <p:cNvSpPr/>
          <p:nvPr/>
        </p:nvSpPr>
        <p:spPr>
          <a:xfrm>
            <a:off x="914400" y="5726430"/>
            <a:ext cx="2011680" cy="106680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lnSpcReduction="10000"/>
          </a:bodyPr>
          <a:lstStyle/>
          <a:p>
            <a:pPr marL="0" indent="0" algn="l">
              <a:lnSpc>
                <a:spcPct val="75000"/>
              </a:lnSpc>
              <a:buNone/>
            </a:pPr>
            <a:r>
              <a:rPr lang="en-US" sz="9000" b="1" dirty="0">
                <a:solidFill>
                  <a:srgbClr val="F26F21"/>
                </a:solidFill>
                <a:latin typeface="Barlow Semi Condensed" pitchFamily="34" charset="0"/>
                <a:ea typeface="Barlow Semi Condensed" pitchFamily="34" charset="-122"/>
                <a:cs typeface="Barlow Semi Condensed" pitchFamily="34" charset="-120"/>
              </a:rPr>
              <a:t>02</a:t>
            </a:r>
            <a:endParaRPr lang="en-US" sz="9000" dirty="0"/>
          </a:p>
        </p:txBody>
      </p:sp>
      <p:sp>
        <p:nvSpPr>
          <p:cNvPr id="18" name="Text 14"/>
          <p:cNvSpPr/>
          <p:nvPr/>
        </p:nvSpPr>
        <p:spPr>
          <a:xfrm>
            <a:off x="3124200" y="5920740"/>
            <a:ext cx="13152668" cy="67818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lnSpcReduction="10000"/>
          </a:bodyPr>
          <a:lstStyle/>
          <a:p>
            <a:pPr marL="0" indent="0" algn="l">
              <a:lnSpc>
                <a:spcPct val="87500"/>
              </a:lnSpc>
              <a:buNone/>
            </a:pPr>
            <a:r>
              <a:rPr lang="en-US" sz="4800" b="1" kern="0" spc="96" dirty="0">
                <a:solidFill>
                  <a:srgbClr val="FFFFFF"/>
                </a:solidFill>
                <a:latin typeface="Barlow Semi Condensed" pitchFamily="34" charset="0"/>
                <a:ea typeface="Barlow Semi Condensed" pitchFamily="34" charset="-122"/>
                <a:cs typeface="Barlow Semi Condensed" pitchFamily="34" charset="-120"/>
              </a:rPr>
              <a:t>WHAT WE CAN DO FOR SPACEX</a:t>
            </a:r>
            <a:endParaRPr lang="en-US" sz="4800" dirty="0"/>
          </a:p>
        </p:txBody>
      </p:sp>
      <p:sp>
        <p:nvSpPr>
          <p:cNvPr id="19" name="Text 15"/>
          <p:cNvSpPr/>
          <p:nvPr/>
        </p:nvSpPr>
        <p:spPr>
          <a:xfrm>
            <a:off x="15462171" y="5983605"/>
            <a:ext cx="2102572" cy="55245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a:bodyPr>
          <a:lstStyle/>
          <a:p>
            <a:pPr marL="0" indent="0" algn="l">
              <a:lnSpc>
                <a:spcPct val="125000"/>
              </a:lnSpc>
              <a:buNone/>
            </a:pPr>
            <a:r>
              <a:rPr lang="en-US" sz="2700" kern="0" spc="216" dirty="0">
                <a:solidFill>
                  <a:srgbClr val="F5A623"/>
                </a:solidFill>
                <a:latin typeface="Barlow Semi Condensed" pitchFamily="34" charset="0"/>
                <a:ea typeface="Barlow Semi Condensed" pitchFamily="34" charset="-122"/>
                <a:cs typeface="Barlow Semi Condensed" pitchFamily="34" charset="-120"/>
              </a:rPr>
              <a:t>Pages 06–12</a:t>
            </a:r>
            <a:endParaRPr lang="en-US" sz="2700" dirty="0"/>
          </a:p>
        </p:txBody>
      </p:sp>
      <p:sp>
        <p:nvSpPr>
          <p:cNvPr id="20" name="Shape 16"/>
          <p:cNvSpPr/>
          <p:nvPr/>
        </p:nvSpPr>
        <p:spPr>
          <a:xfrm>
            <a:off x="914400" y="8934450"/>
            <a:ext cx="16459200" cy="22860"/>
          </a:xfrm>
          <a:prstGeom prst="rect">
            <a:avLst/>
          </a:prstGeom>
          <a:solidFill>
            <a:srgbClr val="F26F21"/>
          </a:solidFill>
          <a:ln/>
        </p:spPr>
        <p:txBody>
          <a:bodyPr/>
          <a:lstStyle/>
          <a:p>
            <a:endParaRPr lang="en-US"/>
          </a:p>
        </p:txBody>
      </p:sp>
      <p:sp>
        <p:nvSpPr>
          <p:cNvPr id="21" name="Text 17"/>
          <p:cNvSpPr/>
          <p:nvPr/>
        </p:nvSpPr>
        <p:spPr>
          <a:xfrm>
            <a:off x="914400" y="7524750"/>
            <a:ext cx="2011680" cy="106680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lnSpcReduction="10000"/>
          </a:bodyPr>
          <a:lstStyle/>
          <a:p>
            <a:pPr marL="0" indent="0" algn="l">
              <a:lnSpc>
                <a:spcPct val="75000"/>
              </a:lnSpc>
              <a:buNone/>
            </a:pPr>
            <a:r>
              <a:rPr lang="en-US" sz="9000" b="1" dirty="0">
                <a:solidFill>
                  <a:srgbClr val="F26F21"/>
                </a:solidFill>
                <a:latin typeface="Barlow Semi Condensed" pitchFamily="34" charset="0"/>
                <a:ea typeface="Barlow Semi Condensed" pitchFamily="34" charset="-122"/>
                <a:cs typeface="Barlow Semi Condensed" pitchFamily="34" charset="-120"/>
              </a:rPr>
              <a:t>03</a:t>
            </a:r>
            <a:endParaRPr lang="en-US" sz="9000" dirty="0"/>
          </a:p>
        </p:txBody>
      </p:sp>
      <p:sp>
        <p:nvSpPr>
          <p:cNvPr id="22" name="Text 18"/>
          <p:cNvSpPr/>
          <p:nvPr/>
        </p:nvSpPr>
        <p:spPr>
          <a:xfrm>
            <a:off x="3124200" y="7719060"/>
            <a:ext cx="13227844" cy="67818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lnSpcReduction="10000"/>
          </a:bodyPr>
          <a:lstStyle/>
          <a:p>
            <a:pPr marL="0" indent="0" algn="l">
              <a:lnSpc>
                <a:spcPct val="87500"/>
              </a:lnSpc>
              <a:buNone/>
            </a:pPr>
            <a:r>
              <a:rPr lang="en-US" sz="4800" b="1" kern="0" spc="96" dirty="0">
                <a:solidFill>
                  <a:srgbClr val="FFFFFF"/>
                </a:solidFill>
                <a:latin typeface="Barlow Semi Condensed" pitchFamily="34" charset="0"/>
                <a:ea typeface="Barlow Semi Condensed" pitchFamily="34" charset="-122"/>
                <a:cs typeface="Barlow Semi Condensed" pitchFamily="34" charset="-120"/>
              </a:rPr>
              <a:t>RECENT PROJECTS</a:t>
            </a:r>
            <a:endParaRPr lang="en-US" sz="4800" dirty="0"/>
          </a:p>
        </p:txBody>
      </p:sp>
      <p:sp>
        <p:nvSpPr>
          <p:cNvPr id="23" name="Text 19"/>
          <p:cNvSpPr/>
          <p:nvPr/>
        </p:nvSpPr>
        <p:spPr>
          <a:xfrm>
            <a:off x="15530513" y="7781925"/>
            <a:ext cx="2027396" cy="552450"/>
          </a:xfrm>
          <a:prstGeom prst="rect">
            <a:avLst/>
          </a:prstGeom>
          <a:noFill/>
          <a:ln/>
          <a:effectLst>
            <a:outerShdw blurRad="133350" dist="19050" dir="5400000" algn="bl" rotWithShape="0">
              <a:srgbClr val="000000">
                <a:alpha val="70000"/>
              </a:srgbClr>
            </a:outerShdw>
          </a:effectLst>
        </p:spPr>
        <p:txBody>
          <a:bodyPr wrap="square" lIns="25400" tIns="25400" rIns="25400" bIns="25400" rtlCol="0" anchor="t">
            <a:normAutofit/>
          </a:bodyPr>
          <a:lstStyle/>
          <a:p>
            <a:pPr marL="0" indent="0" algn="l">
              <a:lnSpc>
                <a:spcPct val="125000"/>
              </a:lnSpc>
              <a:buNone/>
            </a:pPr>
            <a:r>
              <a:rPr lang="en-US" sz="2700" kern="0" spc="216" dirty="0">
                <a:solidFill>
                  <a:srgbClr val="F5A623"/>
                </a:solidFill>
                <a:latin typeface="Barlow Semi Condensed" pitchFamily="34" charset="0"/>
                <a:ea typeface="Barlow Semi Condensed" pitchFamily="34" charset="-122"/>
                <a:cs typeface="Barlow Semi Condensed" pitchFamily="34" charset="-120"/>
              </a:rPr>
              <a:t>Pages 13–18</a:t>
            </a:r>
            <a:endParaRPr lang="en-US" sz="2700" dirty="0"/>
          </a:p>
        </p:txBody>
      </p:sp>
      <p:sp>
        <p:nvSpPr>
          <p:cNvPr id="24" name="Text 20"/>
          <p:cNvSpPr/>
          <p:nvPr/>
        </p:nvSpPr>
        <p:spPr>
          <a:xfrm>
            <a:off x="17079635" y="9686925"/>
            <a:ext cx="370165"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03</a:t>
            </a:r>
            <a:endParaRPr lang="en-US" sz="1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1862138"/>
            <a:ext cx="457200" cy="47625"/>
          </a:xfrm>
          <a:prstGeom prst="rect">
            <a:avLst/>
          </a:prstGeom>
          <a:solidFill>
            <a:srgbClr val="F26F21"/>
          </a:solidFill>
          <a:ln/>
        </p:spPr>
        <p:txBody>
          <a:bodyPr/>
          <a:lstStyle/>
          <a:p>
            <a:endParaRPr lang="en-US"/>
          </a:p>
        </p:txBody>
      </p:sp>
      <p:sp>
        <p:nvSpPr>
          <p:cNvPr id="7" name="Text 4"/>
          <p:cNvSpPr/>
          <p:nvPr/>
        </p:nvSpPr>
        <p:spPr>
          <a:xfrm>
            <a:off x="1543050" y="1714500"/>
            <a:ext cx="283521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COMPANY OVERVIEW</a:t>
            </a:r>
            <a:endParaRPr lang="en-US" sz="1800" dirty="0"/>
          </a:p>
        </p:txBody>
      </p:sp>
      <p:sp>
        <p:nvSpPr>
          <p:cNvPr id="8" name="Text 5"/>
          <p:cNvSpPr/>
          <p:nvPr/>
        </p:nvSpPr>
        <p:spPr>
          <a:xfrm>
            <a:off x="914400" y="2247900"/>
            <a:ext cx="9854220" cy="647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800" b="1" dirty="0">
                <a:solidFill>
                  <a:srgbClr val="3C3D41"/>
                </a:solidFill>
                <a:latin typeface="Barlow Semi Condensed" pitchFamily="34" charset="0"/>
                <a:ea typeface="Barlow Semi Condensed" pitchFamily="34" charset="-122"/>
                <a:cs typeface="Barlow Semi Condensed" pitchFamily="34" charset="-120"/>
              </a:rPr>
              <a:t>DYNAMIC GROUP AT A GLANCE</a:t>
            </a:r>
            <a:endParaRPr lang="en-US" sz="4800" dirty="0"/>
          </a:p>
        </p:txBody>
      </p:sp>
      <p:sp>
        <p:nvSpPr>
          <p:cNvPr id="9" name="Text 6"/>
          <p:cNvSpPr/>
          <p:nvPr/>
        </p:nvSpPr>
        <p:spPr>
          <a:xfrm>
            <a:off x="914400" y="3048000"/>
            <a:ext cx="9227133" cy="2405062"/>
          </a:xfrm>
          <a:prstGeom prst="rect">
            <a:avLst/>
          </a:prstGeom>
          <a:noFill/>
          <a:ln/>
        </p:spPr>
        <p:txBody>
          <a:bodyPr wrap="square" lIns="25400" tIns="25400" rIns="25400" bIns="25400" rtlCol="0" anchor="t">
            <a:normAutofit/>
          </a:bodyPr>
          <a:lstStyle/>
          <a:p>
            <a:pPr marL="0" indent="0" algn="l">
              <a:lnSpc>
                <a:spcPct val="98611"/>
              </a:lnSpc>
              <a:buNone/>
            </a:pPr>
            <a:r>
              <a:rPr lang="en-US" sz="1875" dirty="0">
                <a:solidFill>
                  <a:srgbClr val="2C2D31"/>
                </a:solidFill>
                <a:latin typeface="Source Sans 3" pitchFamily="34" charset="0"/>
                <a:ea typeface="Source Sans 3" pitchFamily="34" charset="-122"/>
                <a:cs typeface="Source Sans 3" pitchFamily="34" charset="-120"/>
              </a:rPr>
              <a:t>Dynamic Group is a national general contractor with self-performed capabilities across heavy civil construction, building construction, and emergency response. Our civil division handles grading, drainage, subsurface utilities, pile driving, marine construction, and deep foundation work, giving clients direct control over schedule, quality, and cost. Our building division constructs commercial, industrial, and government facilities, and manages large-scale residential programs. With more than 25 years of experience, Dynamic is building the future.</a:t>
            </a:r>
            <a:endParaRPr lang="en-US" sz="1875" dirty="0"/>
          </a:p>
        </p:txBody>
      </p:sp>
      <p:sp>
        <p:nvSpPr>
          <p:cNvPr id="10" name="Shape 7"/>
          <p:cNvSpPr/>
          <p:nvPr/>
        </p:nvSpPr>
        <p:spPr>
          <a:xfrm>
            <a:off x="914400" y="5605463"/>
            <a:ext cx="8958382" cy="9525"/>
          </a:xfrm>
          <a:prstGeom prst="rect">
            <a:avLst/>
          </a:prstGeom>
          <a:solidFill>
            <a:srgbClr val="D8D9DB"/>
          </a:solidFill>
          <a:ln/>
        </p:spPr>
        <p:txBody>
          <a:bodyPr/>
          <a:lstStyle/>
          <a:p>
            <a:endParaRPr lang="en-US"/>
          </a:p>
        </p:txBody>
      </p:sp>
      <p:sp>
        <p:nvSpPr>
          <p:cNvPr id="11" name="Shape 8"/>
          <p:cNvSpPr/>
          <p:nvPr/>
        </p:nvSpPr>
        <p:spPr>
          <a:xfrm rot="2700000">
            <a:off x="914400" y="5898832"/>
            <a:ext cx="114300" cy="114300"/>
          </a:xfrm>
          <a:prstGeom prst="rect">
            <a:avLst/>
          </a:prstGeom>
          <a:solidFill>
            <a:srgbClr val="F26F21"/>
          </a:solidFill>
          <a:ln/>
        </p:spPr>
        <p:txBody>
          <a:bodyPr/>
          <a:lstStyle/>
          <a:p>
            <a:endParaRPr lang="en-US"/>
          </a:p>
        </p:txBody>
      </p:sp>
      <p:sp>
        <p:nvSpPr>
          <p:cNvPr id="12" name="Text 9"/>
          <p:cNvSpPr/>
          <p:nvPr/>
        </p:nvSpPr>
        <p:spPr>
          <a:xfrm>
            <a:off x="1181100" y="5784532"/>
            <a:ext cx="4424124" cy="384810"/>
          </a:xfrm>
          <a:prstGeom prst="rect">
            <a:avLst/>
          </a:prstGeom>
          <a:noFill/>
          <a:ln/>
        </p:spPr>
        <p:txBody>
          <a:bodyPr wrap="square" lIns="25400" tIns="25400" rIns="25400" bIns="25400" rtlCol="0" anchor="t">
            <a:normAutofit/>
          </a:bodyPr>
          <a:lstStyle/>
          <a:p>
            <a:pPr marL="0" indent="0" algn="l">
              <a:lnSpc>
                <a:spcPct val="98913"/>
              </a:lnSpc>
              <a:buNone/>
            </a:pPr>
            <a:r>
              <a:rPr lang="en-US" sz="1950" dirty="0">
                <a:solidFill>
                  <a:srgbClr val="2C2D31"/>
                </a:solidFill>
                <a:latin typeface="Source Sans 3" pitchFamily="34" charset="0"/>
                <a:ea typeface="Source Sans 3" pitchFamily="34" charset="-122"/>
                <a:cs typeface="Source Sans 3" pitchFamily="34" charset="-120"/>
              </a:rPr>
              <a:t>Marine &amp; Civil Construction Division</a:t>
            </a:r>
            <a:endParaRPr lang="en-US" sz="1950" dirty="0"/>
          </a:p>
        </p:txBody>
      </p:sp>
      <p:sp>
        <p:nvSpPr>
          <p:cNvPr id="13" name="Shape 10"/>
          <p:cNvSpPr/>
          <p:nvPr/>
        </p:nvSpPr>
        <p:spPr>
          <a:xfrm rot="2700000">
            <a:off x="5584031" y="5898832"/>
            <a:ext cx="114300" cy="114300"/>
          </a:xfrm>
          <a:prstGeom prst="rect">
            <a:avLst/>
          </a:prstGeom>
          <a:solidFill>
            <a:srgbClr val="F26F21"/>
          </a:solidFill>
          <a:ln/>
        </p:spPr>
        <p:txBody>
          <a:bodyPr/>
          <a:lstStyle/>
          <a:p>
            <a:endParaRPr lang="en-US"/>
          </a:p>
        </p:txBody>
      </p:sp>
      <p:sp>
        <p:nvSpPr>
          <p:cNvPr id="14" name="Text 11"/>
          <p:cNvSpPr/>
          <p:nvPr/>
        </p:nvSpPr>
        <p:spPr>
          <a:xfrm>
            <a:off x="5850731" y="5784532"/>
            <a:ext cx="4424255" cy="384810"/>
          </a:xfrm>
          <a:prstGeom prst="rect">
            <a:avLst/>
          </a:prstGeom>
          <a:noFill/>
          <a:ln/>
        </p:spPr>
        <p:txBody>
          <a:bodyPr wrap="square" lIns="25400" tIns="25400" rIns="25400" bIns="25400" rtlCol="0" anchor="t">
            <a:normAutofit/>
          </a:bodyPr>
          <a:lstStyle/>
          <a:p>
            <a:pPr marL="0" indent="0" algn="l">
              <a:lnSpc>
                <a:spcPct val="98913"/>
              </a:lnSpc>
              <a:buNone/>
            </a:pPr>
            <a:r>
              <a:rPr lang="en-US" sz="1950" dirty="0">
                <a:solidFill>
                  <a:srgbClr val="2C2D31"/>
                </a:solidFill>
                <a:latin typeface="Source Sans 3" pitchFamily="34" charset="0"/>
                <a:ea typeface="Source Sans 3" pitchFamily="34" charset="-122"/>
                <a:cs typeface="Source Sans 3" pitchFamily="34" charset="-120"/>
              </a:rPr>
              <a:t>Housing Division</a:t>
            </a:r>
            <a:endParaRPr lang="en-US" sz="1950" dirty="0"/>
          </a:p>
        </p:txBody>
      </p:sp>
      <p:sp>
        <p:nvSpPr>
          <p:cNvPr id="15" name="Shape 12"/>
          <p:cNvSpPr/>
          <p:nvPr/>
        </p:nvSpPr>
        <p:spPr>
          <a:xfrm rot="2700000">
            <a:off x="914400" y="6340793"/>
            <a:ext cx="114300" cy="114300"/>
          </a:xfrm>
          <a:prstGeom prst="rect">
            <a:avLst/>
          </a:prstGeom>
          <a:solidFill>
            <a:srgbClr val="F26F21"/>
          </a:solidFill>
          <a:ln/>
        </p:spPr>
        <p:txBody>
          <a:bodyPr/>
          <a:lstStyle/>
          <a:p>
            <a:endParaRPr lang="en-US"/>
          </a:p>
        </p:txBody>
      </p:sp>
      <p:sp>
        <p:nvSpPr>
          <p:cNvPr id="16" name="Text 13"/>
          <p:cNvSpPr/>
          <p:nvPr/>
        </p:nvSpPr>
        <p:spPr>
          <a:xfrm>
            <a:off x="1181100" y="6226493"/>
            <a:ext cx="4424124" cy="384810"/>
          </a:xfrm>
          <a:prstGeom prst="rect">
            <a:avLst/>
          </a:prstGeom>
          <a:noFill/>
          <a:ln/>
        </p:spPr>
        <p:txBody>
          <a:bodyPr wrap="square" lIns="25400" tIns="25400" rIns="25400" bIns="25400" rtlCol="0" anchor="t">
            <a:normAutofit/>
          </a:bodyPr>
          <a:lstStyle/>
          <a:p>
            <a:pPr marL="0" indent="0" algn="l">
              <a:lnSpc>
                <a:spcPct val="98913"/>
              </a:lnSpc>
              <a:buNone/>
            </a:pPr>
            <a:r>
              <a:rPr lang="en-US" sz="1950" dirty="0">
                <a:solidFill>
                  <a:srgbClr val="2C2D31"/>
                </a:solidFill>
                <a:latin typeface="Source Sans 3" pitchFamily="34" charset="0"/>
                <a:ea typeface="Source Sans 3" pitchFamily="34" charset="-122"/>
                <a:cs typeface="Source Sans 3" pitchFamily="34" charset="-120"/>
              </a:rPr>
              <a:t>Mission Critical Division</a:t>
            </a:r>
            <a:endParaRPr lang="en-US" sz="1950" dirty="0"/>
          </a:p>
        </p:txBody>
      </p:sp>
      <p:sp>
        <p:nvSpPr>
          <p:cNvPr id="17" name="Shape 14"/>
          <p:cNvSpPr/>
          <p:nvPr/>
        </p:nvSpPr>
        <p:spPr>
          <a:xfrm rot="2700000">
            <a:off x="5584031" y="6340793"/>
            <a:ext cx="114300" cy="114300"/>
          </a:xfrm>
          <a:prstGeom prst="rect">
            <a:avLst/>
          </a:prstGeom>
          <a:solidFill>
            <a:srgbClr val="F26F21"/>
          </a:solidFill>
          <a:ln/>
        </p:spPr>
        <p:txBody>
          <a:bodyPr/>
          <a:lstStyle/>
          <a:p>
            <a:endParaRPr lang="en-US"/>
          </a:p>
        </p:txBody>
      </p:sp>
      <p:sp>
        <p:nvSpPr>
          <p:cNvPr id="18" name="Text 15"/>
          <p:cNvSpPr/>
          <p:nvPr/>
        </p:nvSpPr>
        <p:spPr>
          <a:xfrm>
            <a:off x="5850731" y="6226493"/>
            <a:ext cx="4424255" cy="384810"/>
          </a:xfrm>
          <a:prstGeom prst="rect">
            <a:avLst/>
          </a:prstGeom>
          <a:noFill/>
          <a:ln/>
        </p:spPr>
        <p:txBody>
          <a:bodyPr wrap="square" lIns="25400" tIns="25400" rIns="25400" bIns="25400" rtlCol="0" anchor="t">
            <a:normAutofit/>
          </a:bodyPr>
          <a:lstStyle/>
          <a:p>
            <a:pPr marL="0" indent="0" algn="l">
              <a:lnSpc>
                <a:spcPct val="98913"/>
              </a:lnSpc>
              <a:buNone/>
            </a:pPr>
            <a:r>
              <a:rPr lang="en-US" sz="1950" dirty="0">
                <a:solidFill>
                  <a:srgbClr val="2C2D31"/>
                </a:solidFill>
                <a:latin typeface="Source Sans 3" pitchFamily="34" charset="0"/>
                <a:ea typeface="Source Sans 3" pitchFamily="34" charset="-122"/>
                <a:cs typeface="Source Sans 3" pitchFamily="34" charset="-120"/>
              </a:rPr>
              <a:t>Building Construction Division</a:t>
            </a:r>
            <a:endParaRPr lang="en-US" sz="1950" dirty="0"/>
          </a:p>
        </p:txBody>
      </p:sp>
      <p:sp>
        <p:nvSpPr>
          <p:cNvPr id="19" name="Shape 16"/>
          <p:cNvSpPr/>
          <p:nvPr/>
        </p:nvSpPr>
        <p:spPr>
          <a:xfrm rot="2700000">
            <a:off x="914400" y="6782752"/>
            <a:ext cx="114300" cy="114300"/>
          </a:xfrm>
          <a:prstGeom prst="rect">
            <a:avLst/>
          </a:prstGeom>
          <a:solidFill>
            <a:srgbClr val="F26F21"/>
          </a:solidFill>
          <a:ln/>
        </p:spPr>
        <p:txBody>
          <a:bodyPr/>
          <a:lstStyle/>
          <a:p>
            <a:endParaRPr lang="en-US"/>
          </a:p>
        </p:txBody>
      </p:sp>
      <p:sp>
        <p:nvSpPr>
          <p:cNvPr id="20" name="Text 17"/>
          <p:cNvSpPr/>
          <p:nvPr/>
        </p:nvSpPr>
        <p:spPr>
          <a:xfrm>
            <a:off x="1181100" y="6668453"/>
            <a:ext cx="9560850" cy="384810"/>
          </a:xfrm>
          <a:prstGeom prst="rect">
            <a:avLst/>
          </a:prstGeom>
          <a:noFill/>
          <a:ln/>
        </p:spPr>
        <p:txBody>
          <a:bodyPr wrap="square" lIns="25400" tIns="25400" rIns="25400" bIns="25400" rtlCol="0" anchor="t">
            <a:normAutofit/>
          </a:bodyPr>
          <a:lstStyle/>
          <a:p>
            <a:pPr marL="0" indent="0" algn="l">
              <a:lnSpc>
                <a:spcPct val="98913"/>
              </a:lnSpc>
              <a:buNone/>
            </a:pPr>
            <a:r>
              <a:rPr lang="en-US" sz="1950" dirty="0">
                <a:solidFill>
                  <a:srgbClr val="2C2D31"/>
                </a:solidFill>
                <a:latin typeface="Source Sans 3" pitchFamily="34" charset="0"/>
                <a:ea typeface="Source Sans 3" pitchFamily="34" charset="-122"/>
                <a:cs typeface="Source Sans 3" pitchFamily="34" charset="-120"/>
              </a:rPr>
              <a:t>Emergency Response Division</a:t>
            </a:r>
            <a:endParaRPr lang="en-US" sz="1950" dirty="0"/>
          </a:p>
        </p:txBody>
      </p:sp>
      <p:pic>
        <p:nvPicPr>
          <p:cNvPr id="21" name="Image 1" descr="preencoded.png"/>
          <p:cNvPicPr>
            <a:picLocks noChangeAspect="1"/>
          </p:cNvPicPr>
          <p:nvPr/>
        </p:nvPicPr>
        <p:blipFill>
          <a:blip r:embed="rId4"/>
          <a:srcRect b="-14608"/>
          <a:stretch/>
        </p:blipFill>
        <p:spPr>
          <a:xfrm>
            <a:off x="10482382" y="1714500"/>
            <a:ext cx="6891100" cy="5238750"/>
          </a:xfrm>
          <a:prstGeom prst="rect">
            <a:avLst/>
          </a:prstGeom>
        </p:spPr>
      </p:pic>
      <p:sp>
        <p:nvSpPr>
          <p:cNvPr id="22" name="Text 18"/>
          <p:cNvSpPr/>
          <p:nvPr/>
        </p:nvSpPr>
        <p:spPr>
          <a:xfrm>
            <a:off x="10482382" y="7086600"/>
            <a:ext cx="2688395"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216" dirty="0">
                <a:solidFill>
                  <a:srgbClr val="3C3D41"/>
                </a:solidFill>
                <a:latin typeface="Barlow Semi Condensed" pitchFamily="34" charset="0"/>
                <a:ea typeface="Barlow Semi Condensed" pitchFamily="34" charset="-122"/>
                <a:cs typeface="Barlow Semi Condensed" pitchFamily="34" charset="-120"/>
              </a:rPr>
              <a:t>HQ: BATON ROUGE, LA</a:t>
            </a:r>
            <a:endParaRPr lang="en-US" sz="1800" dirty="0"/>
          </a:p>
        </p:txBody>
      </p:sp>
      <p:sp>
        <p:nvSpPr>
          <p:cNvPr id="23" name="Shape 19"/>
          <p:cNvSpPr/>
          <p:nvPr/>
        </p:nvSpPr>
        <p:spPr>
          <a:xfrm>
            <a:off x="0" y="7810500"/>
            <a:ext cx="18288000" cy="2476500"/>
          </a:xfrm>
          <a:prstGeom prst="rect">
            <a:avLst/>
          </a:prstGeom>
          <a:solidFill>
            <a:srgbClr val="F26F21"/>
          </a:solidFill>
          <a:ln/>
        </p:spPr>
        <p:txBody>
          <a:bodyPr/>
          <a:lstStyle/>
          <a:p>
            <a:endParaRPr lang="en-US"/>
          </a:p>
        </p:txBody>
      </p:sp>
      <p:sp>
        <p:nvSpPr>
          <p:cNvPr id="24" name="Text 20"/>
          <p:cNvSpPr/>
          <p:nvPr/>
        </p:nvSpPr>
        <p:spPr>
          <a:xfrm>
            <a:off x="914400" y="8134350"/>
            <a:ext cx="4149090" cy="7239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400" b="1" dirty="0">
                <a:solidFill>
                  <a:srgbClr val="FFFFFF"/>
                </a:solidFill>
                <a:latin typeface="Barlow Semi Condensed" pitchFamily="34" charset="0"/>
                <a:ea typeface="Barlow Semi Condensed" pitchFamily="34" charset="-122"/>
                <a:cs typeface="Barlow Semi Condensed" pitchFamily="34" charset="-120"/>
              </a:rPr>
              <a:t>$300M</a:t>
            </a:r>
            <a:endParaRPr lang="en-US" sz="5400" dirty="0"/>
          </a:p>
        </p:txBody>
      </p:sp>
      <p:sp>
        <p:nvSpPr>
          <p:cNvPr id="25" name="Text 21"/>
          <p:cNvSpPr/>
          <p:nvPr/>
        </p:nvSpPr>
        <p:spPr>
          <a:xfrm>
            <a:off x="914400" y="8896350"/>
            <a:ext cx="414909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80" dirty="0">
                <a:solidFill>
                  <a:srgbClr val="FFFFFF"/>
                </a:solidFill>
                <a:latin typeface="Barlow Semi Condensed" pitchFamily="34" charset="0"/>
                <a:ea typeface="Barlow Semi Condensed" pitchFamily="34" charset="-122"/>
                <a:cs typeface="Barlow Semi Condensed" pitchFamily="34" charset="-120"/>
              </a:rPr>
              <a:t>ESTIMATED 2026 REVENUE</a:t>
            </a:r>
            <a:endParaRPr lang="en-US" sz="1800" dirty="0"/>
          </a:p>
        </p:txBody>
      </p:sp>
      <p:sp>
        <p:nvSpPr>
          <p:cNvPr id="26" name="Text 22"/>
          <p:cNvSpPr/>
          <p:nvPr/>
        </p:nvSpPr>
        <p:spPr>
          <a:xfrm>
            <a:off x="5143500" y="8134350"/>
            <a:ext cx="4149090" cy="7239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400" b="1" dirty="0">
                <a:solidFill>
                  <a:srgbClr val="FFFFFF"/>
                </a:solidFill>
                <a:latin typeface="Barlow Semi Condensed" pitchFamily="34" charset="0"/>
                <a:ea typeface="Barlow Semi Condensed" pitchFamily="34" charset="-122"/>
                <a:cs typeface="Barlow Semi Condensed" pitchFamily="34" charset="-120"/>
              </a:rPr>
              <a:t>1.9M</a:t>
            </a:r>
            <a:endParaRPr lang="en-US" sz="5400" dirty="0"/>
          </a:p>
        </p:txBody>
      </p:sp>
      <p:sp>
        <p:nvSpPr>
          <p:cNvPr id="27" name="Text 23"/>
          <p:cNvSpPr/>
          <p:nvPr/>
        </p:nvSpPr>
        <p:spPr>
          <a:xfrm>
            <a:off x="5143500" y="8896350"/>
            <a:ext cx="414909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80" dirty="0">
                <a:solidFill>
                  <a:srgbClr val="FFFFFF"/>
                </a:solidFill>
                <a:latin typeface="Barlow Semi Condensed" pitchFamily="34" charset="0"/>
                <a:ea typeface="Barlow Semi Condensed" pitchFamily="34" charset="-122"/>
                <a:cs typeface="Barlow Semi Condensed" pitchFamily="34" charset="-120"/>
              </a:rPr>
              <a:t>ESTIMATED 2026 MANHOURS</a:t>
            </a:r>
            <a:endParaRPr lang="en-US" sz="1800" dirty="0"/>
          </a:p>
        </p:txBody>
      </p:sp>
      <p:sp>
        <p:nvSpPr>
          <p:cNvPr id="28" name="Text 24"/>
          <p:cNvSpPr/>
          <p:nvPr/>
        </p:nvSpPr>
        <p:spPr>
          <a:xfrm>
            <a:off x="9372600" y="8134350"/>
            <a:ext cx="4149090" cy="7239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400" b="1" dirty="0">
                <a:solidFill>
                  <a:srgbClr val="FFFFFF"/>
                </a:solidFill>
                <a:latin typeface="Barlow Semi Condensed" pitchFamily="34" charset="0"/>
                <a:ea typeface="Barlow Semi Condensed" pitchFamily="34" charset="-122"/>
                <a:cs typeface="Barlow Semi Condensed" pitchFamily="34" charset="-120"/>
              </a:rPr>
              <a:t>400+</a:t>
            </a:r>
            <a:endParaRPr lang="en-US" sz="5400" dirty="0"/>
          </a:p>
        </p:txBody>
      </p:sp>
      <p:sp>
        <p:nvSpPr>
          <p:cNvPr id="29" name="Text 25"/>
          <p:cNvSpPr/>
          <p:nvPr/>
        </p:nvSpPr>
        <p:spPr>
          <a:xfrm>
            <a:off x="9372600" y="8896350"/>
            <a:ext cx="414909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80" dirty="0">
                <a:solidFill>
                  <a:srgbClr val="FFFFFF"/>
                </a:solidFill>
                <a:latin typeface="Barlow Semi Condensed" pitchFamily="34" charset="0"/>
                <a:ea typeface="Barlow Semi Condensed" pitchFamily="34" charset="-122"/>
                <a:cs typeface="Barlow Semi Condensed" pitchFamily="34" charset="-120"/>
              </a:rPr>
              <a:t>PIECES OF OWNED EQUIPMENT</a:t>
            </a:r>
            <a:endParaRPr lang="en-US" sz="1800" dirty="0"/>
          </a:p>
        </p:txBody>
      </p:sp>
      <p:sp>
        <p:nvSpPr>
          <p:cNvPr id="30" name="Text 26"/>
          <p:cNvSpPr/>
          <p:nvPr/>
        </p:nvSpPr>
        <p:spPr>
          <a:xfrm>
            <a:off x="9372600" y="9315450"/>
            <a:ext cx="3885057" cy="632460"/>
          </a:xfrm>
          <a:prstGeom prst="rect">
            <a:avLst/>
          </a:prstGeom>
          <a:noFill/>
          <a:ln/>
        </p:spPr>
        <p:txBody>
          <a:bodyPr wrap="square" lIns="25400" tIns="25400" rIns="25400" bIns="25400" rtlCol="0" anchor="t">
            <a:normAutofit/>
          </a:bodyPr>
          <a:lstStyle/>
          <a:p>
            <a:pPr marL="0" indent="0" algn="l">
              <a:lnSpc>
                <a:spcPct val="90698"/>
              </a:lnSpc>
              <a:buNone/>
            </a:pPr>
            <a:r>
              <a:rPr lang="en-US" sz="1800" dirty="0">
                <a:solidFill>
                  <a:srgbClr val="FFFFFF"/>
                </a:solidFill>
                <a:latin typeface="Source Sans 3" pitchFamily="34" charset="0"/>
                <a:ea typeface="Source Sans 3" pitchFamily="34" charset="-122"/>
                <a:cs typeface="Source Sans 3" pitchFamily="34" charset="-120"/>
              </a:rPr>
              <a:t>Including Amphibious + Marine Equipment</a:t>
            </a:r>
            <a:endParaRPr lang="en-US" sz="1800" dirty="0"/>
          </a:p>
        </p:txBody>
      </p:sp>
      <p:sp>
        <p:nvSpPr>
          <p:cNvPr id="31" name="Text 27"/>
          <p:cNvSpPr/>
          <p:nvPr/>
        </p:nvSpPr>
        <p:spPr>
          <a:xfrm>
            <a:off x="13601700" y="8134350"/>
            <a:ext cx="4149090" cy="7239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400" b="1" dirty="0">
                <a:solidFill>
                  <a:srgbClr val="FFFFFF"/>
                </a:solidFill>
                <a:latin typeface="Barlow Semi Condensed" pitchFamily="34" charset="0"/>
                <a:ea typeface="Barlow Semi Condensed" pitchFamily="34" charset="-122"/>
                <a:cs typeface="Barlow Semi Condensed" pitchFamily="34" charset="-120"/>
              </a:rPr>
              <a:t>982</a:t>
            </a:r>
            <a:endParaRPr lang="en-US" sz="5400" dirty="0"/>
          </a:p>
        </p:txBody>
      </p:sp>
      <p:sp>
        <p:nvSpPr>
          <p:cNvPr id="32" name="Text 28"/>
          <p:cNvSpPr/>
          <p:nvPr/>
        </p:nvSpPr>
        <p:spPr>
          <a:xfrm>
            <a:off x="13601700" y="8896350"/>
            <a:ext cx="414909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80" dirty="0">
                <a:solidFill>
                  <a:srgbClr val="FFFFFF"/>
                </a:solidFill>
                <a:latin typeface="Barlow Semi Condensed" pitchFamily="34" charset="0"/>
                <a:ea typeface="Barlow Semi Condensed" pitchFamily="34" charset="-122"/>
                <a:cs typeface="Barlow Semi Condensed" pitchFamily="34" charset="-120"/>
              </a:rPr>
              <a:t>TOTAL HEADCOUNT</a:t>
            </a:r>
            <a:endParaRPr lang="en-US" sz="1800" dirty="0"/>
          </a:p>
        </p:txBody>
      </p:sp>
      <p:sp>
        <p:nvSpPr>
          <p:cNvPr id="33" name="Text 29"/>
          <p:cNvSpPr/>
          <p:nvPr/>
        </p:nvSpPr>
        <p:spPr>
          <a:xfrm>
            <a:off x="13601700" y="9315450"/>
            <a:ext cx="4149090" cy="335280"/>
          </a:xfrm>
          <a:prstGeom prst="rect">
            <a:avLst/>
          </a:prstGeom>
          <a:noFill/>
          <a:ln/>
        </p:spPr>
        <p:txBody>
          <a:bodyPr wrap="square" lIns="25400" tIns="25400" rIns="25400" bIns="25400" rtlCol="0" anchor="t">
            <a:normAutofit/>
          </a:bodyPr>
          <a:lstStyle/>
          <a:p>
            <a:pPr marL="0" indent="0" algn="l">
              <a:lnSpc>
                <a:spcPct val="90698"/>
              </a:lnSpc>
              <a:buNone/>
            </a:pPr>
            <a:r>
              <a:rPr lang="en-US" sz="1800" dirty="0">
                <a:solidFill>
                  <a:srgbClr val="FFFFFF"/>
                </a:solidFill>
                <a:latin typeface="Source Sans 3" pitchFamily="34" charset="0"/>
                <a:ea typeface="Source Sans 3" pitchFamily="34" charset="-122"/>
                <a:cs typeface="Source Sans 3" pitchFamily="34" charset="-120"/>
              </a:rPr>
              <a:t>368 Direct · 92 Indirect · 522 Contracted</a:t>
            </a:r>
            <a:endParaRPr lang="en-US" sz="1800" dirty="0"/>
          </a:p>
        </p:txBody>
      </p:sp>
      <p:sp>
        <p:nvSpPr>
          <p:cNvPr id="34" name="Text 30"/>
          <p:cNvSpPr/>
          <p:nvPr/>
        </p:nvSpPr>
        <p:spPr>
          <a:xfrm>
            <a:off x="17068681" y="9686925"/>
            <a:ext cx="381119"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FFFFF"/>
                </a:solidFill>
                <a:latin typeface="Barlow Semi Condensed" pitchFamily="34" charset="0"/>
                <a:ea typeface="Barlow Semi Condensed" pitchFamily="34" charset="-122"/>
                <a:cs typeface="Barlow Semi Condensed" pitchFamily="34" charset="-120"/>
              </a:rPr>
              <a:t>04</a:t>
            </a:r>
            <a:endParaRPr lang="en-US" sz="1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2052637"/>
            <a:ext cx="457200" cy="47625"/>
          </a:xfrm>
          <a:prstGeom prst="rect">
            <a:avLst/>
          </a:prstGeom>
          <a:solidFill>
            <a:srgbClr val="F26F21"/>
          </a:solidFill>
          <a:ln/>
        </p:spPr>
        <p:txBody>
          <a:bodyPr/>
          <a:lstStyle/>
          <a:p>
            <a:endParaRPr lang="en-US"/>
          </a:p>
        </p:txBody>
      </p:sp>
      <p:sp>
        <p:nvSpPr>
          <p:cNvPr id="7" name="Text 4"/>
          <p:cNvSpPr/>
          <p:nvPr/>
        </p:nvSpPr>
        <p:spPr>
          <a:xfrm>
            <a:off x="1543050" y="1905000"/>
            <a:ext cx="451148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STABILITY &amp; FINANCIAL HEALTH</a:t>
            </a:r>
            <a:endParaRPr lang="en-US" sz="1800" dirty="0"/>
          </a:p>
        </p:txBody>
      </p:sp>
      <p:sp>
        <p:nvSpPr>
          <p:cNvPr id="8" name="Text 5"/>
          <p:cNvSpPr/>
          <p:nvPr/>
        </p:nvSpPr>
        <p:spPr>
          <a:xfrm>
            <a:off x="914400" y="2476500"/>
            <a:ext cx="8084058" cy="1514713"/>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700" b="1" dirty="0">
                <a:solidFill>
                  <a:srgbClr val="3C3D41"/>
                </a:solidFill>
                <a:latin typeface="Barlow Semi Condensed" pitchFamily="34" charset="0"/>
                <a:ea typeface="Barlow Semi Condensed" pitchFamily="34" charset="-122"/>
                <a:cs typeface="Barlow Semi Condensed" pitchFamily="34" charset="-120"/>
              </a:rPr>
              <a:t>CAPITALIZED TO CARRY THE WORK</a:t>
            </a:r>
            <a:endParaRPr lang="en-US" sz="5700" dirty="0"/>
          </a:p>
        </p:txBody>
      </p:sp>
      <p:sp>
        <p:nvSpPr>
          <p:cNvPr id="9" name="Text 6"/>
          <p:cNvSpPr/>
          <p:nvPr/>
        </p:nvSpPr>
        <p:spPr>
          <a:xfrm>
            <a:off x="9525000" y="2710101"/>
            <a:ext cx="8084058" cy="1281113"/>
          </a:xfrm>
          <a:prstGeom prst="rect">
            <a:avLst/>
          </a:prstGeom>
          <a:noFill/>
          <a:ln/>
        </p:spPr>
        <p:txBody>
          <a:bodyPr wrap="square" lIns="25400" tIns="25400" rIns="25400" bIns="25400" rtlCol="0" anchor="t">
            <a:normAutofit/>
          </a:bodyPr>
          <a:lstStyle/>
          <a:p>
            <a:pPr marL="0" indent="0" algn="l">
              <a:lnSpc>
                <a:spcPct val="104567"/>
              </a:lnSpc>
              <a:buNone/>
            </a:pPr>
            <a:r>
              <a:rPr lang="en-US" sz="2175" dirty="0">
                <a:solidFill>
                  <a:srgbClr val="2C2D31"/>
                </a:solidFill>
                <a:latin typeface="Source Sans 3" pitchFamily="34" charset="0"/>
                <a:ea typeface="Source Sans 3" pitchFamily="34" charset="-122"/>
                <a:cs typeface="Source Sans 3" pitchFamily="34" charset="-120"/>
              </a:rPr>
              <a:t>We finance mobilization, equipment, and payroll from our own balance sheet and credit facilities, so crews stay on schedule without waiting on progress payments.</a:t>
            </a:r>
            <a:endParaRPr lang="en-US" sz="2175" dirty="0"/>
          </a:p>
        </p:txBody>
      </p:sp>
      <p:sp>
        <p:nvSpPr>
          <p:cNvPr id="10" name="Shape 7"/>
          <p:cNvSpPr/>
          <p:nvPr/>
        </p:nvSpPr>
        <p:spPr>
          <a:xfrm>
            <a:off x="914400" y="6371511"/>
            <a:ext cx="16459200" cy="9525"/>
          </a:xfrm>
          <a:prstGeom prst="rect">
            <a:avLst/>
          </a:prstGeom>
          <a:solidFill>
            <a:srgbClr val="D8D9DB"/>
          </a:solidFill>
          <a:ln/>
        </p:spPr>
        <p:txBody>
          <a:bodyPr/>
          <a:lstStyle/>
          <a:p>
            <a:endParaRPr lang="en-US"/>
          </a:p>
        </p:txBody>
      </p:sp>
      <p:sp>
        <p:nvSpPr>
          <p:cNvPr id="11" name="Shape 8"/>
          <p:cNvSpPr/>
          <p:nvPr/>
        </p:nvSpPr>
        <p:spPr>
          <a:xfrm>
            <a:off x="914400" y="4410313"/>
            <a:ext cx="16459200" cy="22860"/>
          </a:xfrm>
          <a:prstGeom prst="rect">
            <a:avLst/>
          </a:prstGeom>
          <a:solidFill>
            <a:srgbClr val="F26F21"/>
          </a:solidFill>
          <a:ln/>
        </p:spPr>
        <p:txBody>
          <a:bodyPr/>
          <a:lstStyle/>
          <a:p>
            <a:endParaRPr lang="en-US"/>
          </a:p>
        </p:txBody>
      </p:sp>
      <p:sp>
        <p:nvSpPr>
          <p:cNvPr id="12" name="Shape 9"/>
          <p:cNvSpPr/>
          <p:nvPr/>
        </p:nvSpPr>
        <p:spPr>
          <a:xfrm>
            <a:off x="6393180" y="4433173"/>
            <a:ext cx="9525" cy="1938337"/>
          </a:xfrm>
          <a:prstGeom prst="rect">
            <a:avLst/>
          </a:prstGeom>
          <a:solidFill>
            <a:srgbClr val="E7E8E9"/>
          </a:solidFill>
          <a:ln/>
        </p:spPr>
        <p:txBody>
          <a:bodyPr/>
          <a:lstStyle/>
          <a:p>
            <a:endParaRPr lang="en-US"/>
          </a:p>
        </p:txBody>
      </p:sp>
      <p:sp>
        <p:nvSpPr>
          <p:cNvPr id="13" name="Text 10"/>
          <p:cNvSpPr/>
          <p:nvPr/>
        </p:nvSpPr>
        <p:spPr>
          <a:xfrm>
            <a:off x="914400" y="4776073"/>
            <a:ext cx="5691378" cy="8382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6300" b="1" dirty="0">
                <a:solidFill>
                  <a:srgbClr val="D2570F"/>
                </a:solidFill>
                <a:latin typeface="Barlow Semi Condensed" pitchFamily="34" charset="0"/>
                <a:ea typeface="Barlow Semi Condensed" pitchFamily="34" charset="-122"/>
                <a:cs typeface="Barlow Semi Condensed" pitchFamily="34" charset="-120"/>
              </a:rPr>
              <a:t>$700M</a:t>
            </a:r>
            <a:endParaRPr lang="en-US" sz="6300" dirty="0"/>
          </a:p>
        </p:txBody>
      </p:sp>
      <p:sp>
        <p:nvSpPr>
          <p:cNvPr id="14" name="Text 11"/>
          <p:cNvSpPr/>
          <p:nvPr/>
        </p:nvSpPr>
        <p:spPr>
          <a:xfrm>
            <a:off x="914400" y="5671423"/>
            <a:ext cx="5691378" cy="395288"/>
          </a:xfrm>
          <a:prstGeom prst="rect">
            <a:avLst/>
          </a:prstGeom>
          <a:noFill/>
          <a:ln/>
        </p:spPr>
        <p:txBody>
          <a:bodyPr wrap="square" lIns="25400" tIns="25400" rIns="25400" bIns="25400" rtlCol="0" anchor="t">
            <a:normAutofit/>
          </a:bodyPr>
          <a:lstStyle/>
          <a:p>
            <a:pPr marL="0" indent="0" algn="l">
              <a:lnSpc>
                <a:spcPct val="126689"/>
              </a:lnSpc>
              <a:buNone/>
            </a:pPr>
            <a:r>
              <a:rPr lang="en-US" sz="1875" kern="0" spc="188" dirty="0">
                <a:solidFill>
                  <a:srgbClr val="3C3D41"/>
                </a:solidFill>
                <a:latin typeface="Barlow Semi Condensed" pitchFamily="34" charset="0"/>
                <a:ea typeface="Barlow Semi Condensed" pitchFamily="34" charset="-122"/>
                <a:cs typeface="Barlow Semi Condensed" pitchFamily="34" charset="-120"/>
              </a:rPr>
              <a:t>LINE OF CREDIT</a:t>
            </a:r>
            <a:endParaRPr lang="en-US" sz="1875" dirty="0"/>
          </a:p>
        </p:txBody>
      </p:sp>
      <p:sp>
        <p:nvSpPr>
          <p:cNvPr id="15" name="Shape 12"/>
          <p:cNvSpPr/>
          <p:nvPr/>
        </p:nvSpPr>
        <p:spPr>
          <a:xfrm>
            <a:off x="11879580" y="4433173"/>
            <a:ext cx="9525" cy="1938337"/>
          </a:xfrm>
          <a:prstGeom prst="rect">
            <a:avLst/>
          </a:prstGeom>
          <a:solidFill>
            <a:srgbClr val="E7E8E9"/>
          </a:solidFill>
          <a:ln/>
        </p:spPr>
        <p:txBody>
          <a:bodyPr/>
          <a:lstStyle/>
          <a:p>
            <a:endParaRPr lang="en-US"/>
          </a:p>
        </p:txBody>
      </p:sp>
      <p:sp>
        <p:nvSpPr>
          <p:cNvPr id="16" name="Text 13"/>
          <p:cNvSpPr/>
          <p:nvPr/>
        </p:nvSpPr>
        <p:spPr>
          <a:xfrm>
            <a:off x="6705600" y="4776073"/>
            <a:ext cx="5356098" cy="8382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6300" b="1" dirty="0">
                <a:solidFill>
                  <a:srgbClr val="D2570F"/>
                </a:solidFill>
                <a:latin typeface="Barlow Semi Condensed" pitchFamily="34" charset="0"/>
                <a:ea typeface="Barlow Semi Condensed" pitchFamily="34" charset="-122"/>
                <a:cs typeface="Barlow Semi Condensed" pitchFamily="34" charset="-120"/>
              </a:rPr>
              <a:t>90%</a:t>
            </a:r>
            <a:endParaRPr lang="en-US" sz="6300" dirty="0"/>
          </a:p>
        </p:txBody>
      </p:sp>
      <p:sp>
        <p:nvSpPr>
          <p:cNvPr id="17" name="Text 14"/>
          <p:cNvSpPr/>
          <p:nvPr/>
        </p:nvSpPr>
        <p:spPr>
          <a:xfrm>
            <a:off x="6705600" y="5671423"/>
            <a:ext cx="5356098" cy="395288"/>
          </a:xfrm>
          <a:prstGeom prst="rect">
            <a:avLst/>
          </a:prstGeom>
          <a:noFill/>
          <a:ln/>
        </p:spPr>
        <p:txBody>
          <a:bodyPr wrap="square" lIns="25400" tIns="25400" rIns="25400" bIns="25400" rtlCol="0" anchor="t">
            <a:normAutofit/>
          </a:bodyPr>
          <a:lstStyle/>
          <a:p>
            <a:pPr marL="0" indent="0" algn="l">
              <a:lnSpc>
                <a:spcPct val="126689"/>
              </a:lnSpc>
              <a:buNone/>
            </a:pPr>
            <a:r>
              <a:rPr lang="en-US" sz="1875" kern="0" spc="188" dirty="0">
                <a:solidFill>
                  <a:srgbClr val="3C3D41"/>
                </a:solidFill>
                <a:latin typeface="Barlow Semi Condensed" pitchFamily="34" charset="0"/>
                <a:ea typeface="Barlow Semi Condensed" pitchFamily="34" charset="-122"/>
                <a:cs typeface="Barlow Semi Condensed" pitchFamily="34" charset="-120"/>
              </a:rPr>
              <a:t>CREDIT CAPACITY AVAILABLE</a:t>
            </a:r>
            <a:endParaRPr lang="en-US" sz="1875" dirty="0"/>
          </a:p>
        </p:txBody>
      </p:sp>
      <p:sp>
        <p:nvSpPr>
          <p:cNvPr id="18" name="Text 15"/>
          <p:cNvSpPr/>
          <p:nvPr/>
        </p:nvSpPr>
        <p:spPr>
          <a:xfrm>
            <a:off x="12192000" y="4776073"/>
            <a:ext cx="5699760" cy="8382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6300" b="1" dirty="0">
                <a:solidFill>
                  <a:srgbClr val="D2570F"/>
                </a:solidFill>
                <a:latin typeface="Barlow Semi Condensed" pitchFamily="34" charset="0"/>
                <a:ea typeface="Barlow Semi Condensed" pitchFamily="34" charset="-122"/>
                <a:cs typeface="Barlow Semi Condensed" pitchFamily="34" charset="-120"/>
              </a:rPr>
              <a:t>$1B+</a:t>
            </a:r>
            <a:endParaRPr lang="en-US" sz="6300" dirty="0"/>
          </a:p>
        </p:txBody>
      </p:sp>
      <p:sp>
        <p:nvSpPr>
          <p:cNvPr id="19" name="Text 16"/>
          <p:cNvSpPr/>
          <p:nvPr/>
        </p:nvSpPr>
        <p:spPr>
          <a:xfrm>
            <a:off x="12192000" y="5671423"/>
            <a:ext cx="5699760" cy="395288"/>
          </a:xfrm>
          <a:prstGeom prst="rect">
            <a:avLst/>
          </a:prstGeom>
          <a:noFill/>
          <a:ln/>
        </p:spPr>
        <p:txBody>
          <a:bodyPr wrap="square" lIns="25400" tIns="25400" rIns="25400" bIns="25400" rtlCol="0" anchor="t">
            <a:normAutofit/>
          </a:bodyPr>
          <a:lstStyle/>
          <a:p>
            <a:pPr marL="0" indent="0" algn="l">
              <a:lnSpc>
                <a:spcPct val="126689"/>
              </a:lnSpc>
              <a:buNone/>
            </a:pPr>
            <a:r>
              <a:rPr lang="en-US" sz="1875" kern="0" spc="188" dirty="0">
                <a:solidFill>
                  <a:srgbClr val="3C3D41"/>
                </a:solidFill>
                <a:latin typeface="Barlow Semi Condensed" pitchFamily="34" charset="0"/>
                <a:ea typeface="Barlow Semi Condensed" pitchFamily="34" charset="-122"/>
                <a:cs typeface="Barlow Semi Condensed" pitchFamily="34" charset="-120"/>
              </a:rPr>
              <a:t>ACTIVE PROJECTS</a:t>
            </a:r>
            <a:endParaRPr lang="en-US" sz="1875" dirty="0"/>
          </a:p>
        </p:txBody>
      </p:sp>
      <p:sp>
        <p:nvSpPr>
          <p:cNvPr id="20" name="Shape 17"/>
          <p:cNvSpPr/>
          <p:nvPr/>
        </p:nvSpPr>
        <p:spPr>
          <a:xfrm>
            <a:off x="914400" y="7198043"/>
            <a:ext cx="8001000" cy="2326958"/>
          </a:xfrm>
          <a:prstGeom prst="rect">
            <a:avLst/>
          </a:prstGeom>
          <a:solidFill>
            <a:srgbClr val="F5F4F1"/>
          </a:solidFill>
          <a:ln/>
        </p:spPr>
        <p:txBody>
          <a:bodyPr/>
          <a:lstStyle/>
          <a:p>
            <a:endParaRPr lang="en-US"/>
          </a:p>
        </p:txBody>
      </p:sp>
      <p:sp>
        <p:nvSpPr>
          <p:cNvPr id="21" name="Shape 18"/>
          <p:cNvSpPr/>
          <p:nvPr/>
        </p:nvSpPr>
        <p:spPr>
          <a:xfrm>
            <a:off x="914400" y="7198043"/>
            <a:ext cx="53340" cy="2326958"/>
          </a:xfrm>
          <a:prstGeom prst="rect">
            <a:avLst/>
          </a:prstGeom>
          <a:solidFill>
            <a:srgbClr val="F26F21"/>
          </a:solidFill>
          <a:ln/>
        </p:spPr>
        <p:txBody>
          <a:bodyPr/>
          <a:lstStyle/>
          <a:p>
            <a:endParaRPr lang="en-US"/>
          </a:p>
        </p:txBody>
      </p:sp>
      <p:sp>
        <p:nvSpPr>
          <p:cNvPr id="22" name="Text 19"/>
          <p:cNvSpPr/>
          <p:nvPr/>
        </p:nvSpPr>
        <p:spPr>
          <a:xfrm>
            <a:off x="1310640" y="7483793"/>
            <a:ext cx="7988046"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80" dirty="0">
                <a:solidFill>
                  <a:srgbClr val="3C3D41"/>
                </a:solidFill>
                <a:latin typeface="Barlow Semi Condensed" pitchFamily="34" charset="0"/>
                <a:ea typeface="Barlow Semi Condensed" pitchFamily="34" charset="-122"/>
                <a:cs typeface="Barlow Semi Condensed" pitchFamily="34" charset="-120"/>
              </a:rPr>
              <a:t>DUN &amp; BRADSTREET PROFILE</a:t>
            </a:r>
            <a:endParaRPr lang="en-US" sz="2250" dirty="0"/>
          </a:p>
        </p:txBody>
      </p:sp>
      <p:sp>
        <p:nvSpPr>
          <p:cNvPr id="23" name="Text 20"/>
          <p:cNvSpPr/>
          <p:nvPr/>
        </p:nvSpPr>
        <p:spPr>
          <a:xfrm>
            <a:off x="1310640" y="8045768"/>
            <a:ext cx="3826383" cy="372428"/>
          </a:xfrm>
          <a:prstGeom prst="rect">
            <a:avLst/>
          </a:prstGeom>
          <a:noFill/>
          <a:ln/>
        </p:spPr>
        <p:txBody>
          <a:bodyPr wrap="square" lIns="25400" tIns="25400" rIns="25400" bIns="25400" rtlCol="0" anchor="t">
            <a:normAutofit/>
          </a:bodyPr>
          <a:lstStyle/>
          <a:p>
            <a:pPr marL="0" indent="0" algn="l">
              <a:lnSpc>
                <a:spcPct val="95380"/>
              </a:lnSpc>
              <a:buNone/>
            </a:pPr>
            <a:r>
              <a:rPr lang="en-US" sz="1950" dirty="0">
                <a:solidFill>
                  <a:srgbClr val="2C2D31"/>
                </a:solidFill>
                <a:latin typeface="Source Sans 3" pitchFamily="34" charset="0"/>
                <a:ea typeface="Source Sans 3" pitchFamily="34" charset="-122"/>
                <a:cs typeface="Source Sans 3" pitchFamily="34" charset="-120"/>
              </a:rPr>
              <a:t>PAYDEX score</a:t>
            </a:r>
            <a:endParaRPr lang="en-US" sz="1950" dirty="0"/>
          </a:p>
        </p:txBody>
      </p:sp>
      <p:sp>
        <p:nvSpPr>
          <p:cNvPr id="24" name="Text 21"/>
          <p:cNvSpPr/>
          <p:nvPr/>
        </p:nvSpPr>
        <p:spPr>
          <a:xfrm>
            <a:off x="5093970" y="8045768"/>
            <a:ext cx="3826383" cy="372428"/>
          </a:xfrm>
          <a:prstGeom prst="rect">
            <a:avLst/>
          </a:prstGeom>
          <a:noFill/>
          <a:ln/>
        </p:spPr>
        <p:txBody>
          <a:bodyPr wrap="square" lIns="25400" tIns="25400" rIns="25400" bIns="25400" rtlCol="0" anchor="t">
            <a:normAutofit/>
          </a:bodyPr>
          <a:lstStyle/>
          <a:p>
            <a:pPr marL="0" indent="0" algn="l">
              <a:lnSpc>
                <a:spcPct val="109688"/>
              </a:lnSpc>
              <a:buNone/>
            </a:pPr>
            <a:r>
              <a:rPr lang="en-US" sz="1950" kern="0" spc="117" dirty="0">
                <a:solidFill>
                  <a:srgbClr val="D2570F"/>
                </a:solidFill>
                <a:latin typeface="Barlow Semi Condensed" pitchFamily="34" charset="0"/>
                <a:ea typeface="Barlow Semi Condensed" pitchFamily="34" charset="-122"/>
                <a:cs typeface="Barlow Semi Condensed" pitchFamily="34" charset="-120"/>
              </a:rPr>
              <a:t>77</a:t>
            </a:r>
            <a:endParaRPr lang="en-US" sz="1950" dirty="0"/>
          </a:p>
        </p:txBody>
      </p:sp>
      <p:sp>
        <p:nvSpPr>
          <p:cNvPr id="25" name="Text 22"/>
          <p:cNvSpPr/>
          <p:nvPr/>
        </p:nvSpPr>
        <p:spPr>
          <a:xfrm>
            <a:off x="1310640" y="8475345"/>
            <a:ext cx="3826383" cy="372428"/>
          </a:xfrm>
          <a:prstGeom prst="rect">
            <a:avLst/>
          </a:prstGeom>
          <a:noFill/>
          <a:ln/>
        </p:spPr>
        <p:txBody>
          <a:bodyPr wrap="square" lIns="25400" tIns="25400" rIns="25400" bIns="25400" rtlCol="0" anchor="t">
            <a:normAutofit/>
          </a:bodyPr>
          <a:lstStyle/>
          <a:p>
            <a:pPr marL="0" indent="0" algn="l">
              <a:lnSpc>
                <a:spcPct val="95380"/>
              </a:lnSpc>
              <a:buNone/>
            </a:pPr>
            <a:r>
              <a:rPr lang="en-US" sz="1950" dirty="0">
                <a:solidFill>
                  <a:srgbClr val="2C2D31"/>
                </a:solidFill>
                <a:latin typeface="Source Sans 3" pitchFamily="34" charset="0"/>
                <a:ea typeface="Source Sans 3" pitchFamily="34" charset="-122"/>
                <a:cs typeface="Source Sans 3" pitchFamily="34" charset="-120"/>
              </a:rPr>
              <a:t>D&amp;B rating</a:t>
            </a:r>
            <a:endParaRPr lang="en-US" sz="1950" dirty="0"/>
          </a:p>
        </p:txBody>
      </p:sp>
      <p:sp>
        <p:nvSpPr>
          <p:cNvPr id="26" name="Text 23"/>
          <p:cNvSpPr/>
          <p:nvPr/>
        </p:nvSpPr>
        <p:spPr>
          <a:xfrm>
            <a:off x="5093970" y="8475345"/>
            <a:ext cx="3826383" cy="372428"/>
          </a:xfrm>
          <a:prstGeom prst="rect">
            <a:avLst/>
          </a:prstGeom>
          <a:noFill/>
          <a:ln/>
        </p:spPr>
        <p:txBody>
          <a:bodyPr wrap="square" lIns="25400" tIns="25400" rIns="25400" bIns="25400" rtlCol="0" anchor="t">
            <a:normAutofit/>
          </a:bodyPr>
          <a:lstStyle/>
          <a:p>
            <a:pPr marL="0" indent="0" algn="l">
              <a:lnSpc>
                <a:spcPct val="109688"/>
              </a:lnSpc>
              <a:buNone/>
            </a:pPr>
            <a:r>
              <a:rPr lang="en-US" sz="1950" kern="0" spc="117" dirty="0">
                <a:solidFill>
                  <a:srgbClr val="D2570F"/>
                </a:solidFill>
                <a:latin typeface="Barlow Semi Condensed" pitchFamily="34" charset="0"/>
                <a:ea typeface="Barlow Semi Condensed" pitchFamily="34" charset="-122"/>
                <a:cs typeface="Barlow Semi Condensed" pitchFamily="34" charset="-120"/>
              </a:rPr>
              <a:t>1R3</a:t>
            </a:r>
            <a:endParaRPr lang="en-US" sz="1950" dirty="0"/>
          </a:p>
        </p:txBody>
      </p:sp>
      <p:sp>
        <p:nvSpPr>
          <p:cNvPr id="27" name="Text 24"/>
          <p:cNvSpPr/>
          <p:nvPr/>
        </p:nvSpPr>
        <p:spPr>
          <a:xfrm>
            <a:off x="1310640" y="8904923"/>
            <a:ext cx="3826383" cy="372428"/>
          </a:xfrm>
          <a:prstGeom prst="rect">
            <a:avLst/>
          </a:prstGeom>
          <a:noFill/>
          <a:ln/>
        </p:spPr>
        <p:txBody>
          <a:bodyPr wrap="square" lIns="25400" tIns="25400" rIns="25400" bIns="25400" rtlCol="0" anchor="t">
            <a:normAutofit/>
          </a:bodyPr>
          <a:lstStyle/>
          <a:p>
            <a:pPr marL="0" indent="0" algn="l">
              <a:lnSpc>
                <a:spcPct val="95380"/>
              </a:lnSpc>
              <a:buNone/>
            </a:pPr>
            <a:r>
              <a:rPr lang="en-US" sz="1950" dirty="0">
                <a:solidFill>
                  <a:srgbClr val="2C2D31"/>
                </a:solidFill>
                <a:latin typeface="Source Sans 3" pitchFamily="34" charset="0"/>
                <a:ea typeface="Source Sans 3" pitchFamily="34" charset="-122"/>
                <a:cs typeface="Source Sans 3" pitchFamily="34" charset="-120"/>
              </a:rPr>
              <a:t>Rating as of Sept 2021</a:t>
            </a:r>
            <a:endParaRPr lang="en-US" sz="1950" dirty="0"/>
          </a:p>
        </p:txBody>
      </p:sp>
      <p:sp>
        <p:nvSpPr>
          <p:cNvPr id="28" name="Shape 25"/>
          <p:cNvSpPr/>
          <p:nvPr/>
        </p:nvSpPr>
        <p:spPr>
          <a:xfrm>
            <a:off x="9372600" y="7198043"/>
            <a:ext cx="8001000" cy="2326958"/>
          </a:xfrm>
          <a:prstGeom prst="rect">
            <a:avLst/>
          </a:prstGeom>
          <a:solidFill>
            <a:srgbClr val="F5F4F1"/>
          </a:solidFill>
          <a:ln/>
        </p:spPr>
        <p:txBody>
          <a:bodyPr/>
          <a:lstStyle/>
          <a:p>
            <a:endParaRPr lang="en-US"/>
          </a:p>
        </p:txBody>
      </p:sp>
      <p:sp>
        <p:nvSpPr>
          <p:cNvPr id="29" name="Shape 26"/>
          <p:cNvSpPr/>
          <p:nvPr/>
        </p:nvSpPr>
        <p:spPr>
          <a:xfrm>
            <a:off x="9372600" y="7198043"/>
            <a:ext cx="53340" cy="2326958"/>
          </a:xfrm>
          <a:prstGeom prst="rect">
            <a:avLst/>
          </a:prstGeom>
          <a:solidFill>
            <a:srgbClr val="F26F21"/>
          </a:solidFill>
          <a:ln/>
        </p:spPr>
        <p:txBody>
          <a:bodyPr/>
          <a:lstStyle/>
          <a:p>
            <a:endParaRPr lang="en-US"/>
          </a:p>
        </p:txBody>
      </p:sp>
      <p:sp>
        <p:nvSpPr>
          <p:cNvPr id="30" name="Text 27"/>
          <p:cNvSpPr/>
          <p:nvPr/>
        </p:nvSpPr>
        <p:spPr>
          <a:xfrm>
            <a:off x="9768840" y="7483793"/>
            <a:ext cx="7988046"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80" dirty="0">
                <a:solidFill>
                  <a:srgbClr val="3C3D41"/>
                </a:solidFill>
                <a:latin typeface="Barlow Semi Condensed" pitchFamily="34" charset="0"/>
                <a:ea typeface="Barlow Semi Condensed" pitchFamily="34" charset="-122"/>
                <a:cs typeface="Barlow Semi Condensed" pitchFamily="34" charset="-120"/>
              </a:rPr>
              <a:t>SURETY</a:t>
            </a:r>
            <a:endParaRPr lang="en-US" sz="2250" dirty="0"/>
          </a:p>
        </p:txBody>
      </p:sp>
      <p:sp>
        <p:nvSpPr>
          <p:cNvPr id="31" name="Text 28"/>
          <p:cNvSpPr/>
          <p:nvPr/>
        </p:nvSpPr>
        <p:spPr>
          <a:xfrm>
            <a:off x="9768840" y="8045768"/>
            <a:ext cx="3582886" cy="918210"/>
          </a:xfrm>
          <a:prstGeom prst="rect">
            <a:avLst/>
          </a:prstGeom>
          <a:noFill/>
          <a:ln/>
        </p:spPr>
        <p:txBody>
          <a:bodyPr wrap="square" lIns="25400" tIns="25400" rIns="25400" bIns="25400" rtlCol="0" anchor="t">
            <a:normAutofit/>
          </a:bodyPr>
          <a:lstStyle/>
          <a:p>
            <a:pPr marL="0" indent="0" algn="l">
              <a:lnSpc>
                <a:spcPct val="94922"/>
              </a:lnSpc>
              <a:buNone/>
            </a:pPr>
            <a:r>
              <a:rPr lang="en-US" sz="2700" dirty="0">
                <a:solidFill>
                  <a:srgbClr val="2C2D31"/>
                </a:solidFill>
                <a:latin typeface="Source Sans 3" pitchFamily="34" charset="0"/>
                <a:ea typeface="Source Sans 3" pitchFamily="34" charset="-122"/>
                <a:cs typeface="Source Sans 3" pitchFamily="34" charset="-120"/>
              </a:rPr>
              <a:t>Surety and rating</a:t>
            </a:r>
            <a:endParaRPr lang="en-US" sz="2700" dirty="0"/>
          </a:p>
        </p:txBody>
      </p:sp>
      <p:sp>
        <p:nvSpPr>
          <p:cNvPr id="32" name="Text 29"/>
          <p:cNvSpPr/>
          <p:nvPr/>
        </p:nvSpPr>
        <p:spPr>
          <a:xfrm>
            <a:off x="13552170" y="8045768"/>
            <a:ext cx="3582886" cy="918210"/>
          </a:xfrm>
          <a:prstGeom prst="rect">
            <a:avLst/>
          </a:prstGeom>
          <a:noFill/>
          <a:ln/>
        </p:spPr>
        <p:txBody>
          <a:bodyPr wrap="square" lIns="25400" tIns="25400" rIns="25400" bIns="25400" rtlCol="0" anchor="t">
            <a:normAutofit/>
          </a:bodyPr>
          <a:lstStyle/>
          <a:p>
            <a:pPr marL="0" indent="0" algn="l">
              <a:lnSpc>
                <a:spcPct val="90234"/>
              </a:lnSpc>
              <a:buNone/>
            </a:pPr>
            <a:r>
              <a:rPr lang="en-US" sz="3150" b="1" kern="0" spc="189" dirty="0">
                <a:solidFill>
                  <a:srgbClr val="D2570F"/>
                </a:solidFill>
                <a:latin typeface="Barlow Semi Condensed" pitchFamily="34" charset="0"/>
                <a:ea typeface="Barlow Semi Condensed" pitchFamily="34" charset="-122"/>
                <a:cs typeface="Barlow Semi Condensed" pitchFamily="34" charset="-120"/>
              </a:rPr>
              <a:t>Zurich, A+ (Superior)</a:t>
            </a:r>
            <a:endParaRPr lang="en-US" sz="3150" dirty="0"/>
          </a:p>
        </p:txBody>
      </p:sp>
      <p:sp>
        <p:nvSpPr>
          <p:cNvPr id="33" name="Text 30"/>
          <p:cNvSpPr/>
          <p:nvPr/>
        </p:nvSpPr>
        <p:spPr>
          <a:xfrm>
            <a:off x="17079635" y="9686925"/>
            <a:ext cx="370165"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05</a:t>
            </a:r>
            <a:endParaRPr lang="en-US" sz="1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1957388"/>
            <a:ext cx="457200" cy="47625"/>
          </a:xfrm>
          <a:prstGeom prst="rect">
            <a:avLst/>
          </a:prstGeom>
          <a:solidFill>
            <a:srgbClr val="F26F21"/>
          </a:solidFill>
          <a:ln/>
        </p:spPr>
        <p:txBody>
          <a:bodyPr/>
          <a:lstStyle/>
          <a:p>
            <a:endParaRPr lang="en-US"/>
          </a:p>
        </p:txBody>
      </p:sp>
      <p:sp>
        <p:nvSpPr>
          <p:cNvPr id="7" name="Text 4"/>
          <p:cNvSpPr/>
          <p:nvPr/>
        </p:nvSpPr>
        <p:spPr>
          <a:xfrm>
            <a:off x="1543050" y="1809750"/>
            <a:ext cx="1352121"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CAPACITY</a:t>
            </a:r>
            <a:endParaRPr lang="en-US" sz="1800" dirty="0"/>
          </a:p>
        </p:txBody>
      </p:sp>
      <p:sp>
        <p:nvSpPr>
          <p:cNvPr id="8" name="Text 5"/>
          <p:cNvSpPr/>
          <p:nvPr/>
        </p:nvSpPr>
        <p:spPr>
          <a:xfrm>
            <a:off x="914400" y="2343150"/>
            <a:ext cx="18105120" cy="7239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400" b="1" dirty="0">
                <a:solidFill>
                  <a:srgbClr val="3C3D41"/>
                </a:solidFill>
                <a:latin typeface="Barlow Semi Condensed" pitchFamily="34" charset="0"/>
                <a:ea typeface="Barlow Semi Condensed" pitchFamily="34" charset="-122"/>
                <a:cs typeface="Barlow Semi Condensed" pitchFamily="34" charset="-120"/>
              </a:rPr>
              <a:t>SOLUTIONS FOR SPACEX</a:t>
            </a:r>
            <a:endParaRPr lang="en-US" sz="5400" dirty="0"/>
          </a:p>
        </p:txBody>
      </p:sp>
      <p:sp>
        <p:nvSpPr>
          <p:cNvPr id="9" name="Shape 6"/>
          <p:cNvSpPr/>
          <p:nvPr/>
        </p:nvSpPr>
        <p:spPr>
          <a:xfrm>
            <a:off x="914400" y="9669780"/>
            <a:ext cx="16459200" cy="9525"/>
          </a:xfrm>
          <a:prstGeom prst="rect">
            <a:avLst/>
          </a:prstGeom>
          <a:solidFill>
            <a:srgbClr val="D8D9DB"/>
          </a:solidFill>
          <a:ln/>
        </p:spPr>
        <p:txBody>
          <a:bodyPr/>
          <a:lstStyle/>
          <a:p>
            <a:endParaRPr lang="en-US"/>
          </a:p>
        </p:txBody>
      </p:sp>
      <p:sp>
        <p:nvSpPr>
          <p:cNvPr id="10" name="Shape 7"/>
          <p:cNvSpPr/>
          <p:nvPr/>
        </p:nvSpPr>
        <p:spPr>
          <a:xfrm>
            <a:off x="914400" y="3314700"/>
            <a:ext cx="5143500" cy="22860"/>
          </a:xfrm>
          <a:prstGeom prst="rect">
            <a:avLst/>
          </a:prstGeom>
          <a:solidFill>
            <a:srgbClr val="F26F21"/>
          </a:solidFill>
          <a:ln/>
        </p:spPr>
        <p:txBody>
          <a:bodyPr/>
          <a:lstStyle/>
          <a:p>
            <a:endParaRPr lang="en-US"/>
          </a:p>
        </p:txBody>
      </p:sp>
      <p:sp>
        <p:nvSpPr>
          <p:cNvPr id="11" name="Text 8"/>
          <p:cNvSpPr/>
          <p:nvPr/>
        </p:nvSpPr>
        <p:spPr>
          <a:xfrm>
            <a:off x="914400" y="4185285"/>
            <a:ext cx="372785" cy="495300"/>
          </a:xfrm>
          <a:prstGeom prst="rect">
            <a:avLst/>
          </a:prstGeom>
          <a:noFill/>
          <a:ln/>
        </p:spPr>
        <p:txBody>
          <a:bodyPr wrap="square" lIns="25400" tIns="25400" rIns="25400" bIns="25400" rtlCol="0" anchor="t">
            <a:normAutofit/>
          </a:bodyPr>
          <a:lstStyle/>
          <a:p>
            <a:pPr marL="0" indent="0" algn="l">
              <a:lnSpc>
                <a:spcPct val="125000"/>
              </a:lnSpc>
              <a:buNone/>
            </a:pPr>
            <a:r>
              <a:rPr lang="en-US" sz="2400" b="1" kern="0" spc="192" dirty="0">
                <a:solidFill>
                  <a:srgbClr val="F26F21"/>
                </a:solidFill>
                <a:latin typeface="Barlow Semi Condensed" pitchFamily="34" charset="0"/>
                <a:ea typeface="Barlow Semi Condensed" pitchFamily="34" charset="-122"/>
                <a:cs typeface="Barlow Semi Condensed" pitchFamily="34" charset="-120"/>
              </a:rPr>
              <a:t>01</a:t>
            </a:r>
            <a:endParaRPr lang="en-US" sz="2400" dirty="0"/>
          </a:p>
        </p:txBody>
      </p:sp>
      <p:sp>
        <p:nvSpPr>
          <p:cNvPr id="12" name="Text 9"/>
          <p:cNvSpPr/>
          <p:nvPr/>
        </p:nvSpPr>
        <p:spPr>
          <a:xfrm>
            <a:off x="1439585" y="4193858"/>
            <a:ext cx="3253919" cy="478155"/>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3300" b="1" kern="0" spc="198" dirty="0">
                <a:solidFill>
                  <a:srgbClr val="3C3D41"/>
                </a:solidFill>
                <a:latin typeface="Barlow Semi Condensed" pitchFamily="34" charset="0"/>
                <a:ea typeface="Barlow Semi Condensed" pitchFamily="34" charset="-122"/>
                <a:cs typeface="Barlow Semi Condensed" pitchFamily="34" charset="-120"/>
              </a:rPr>
              <a:t>SAND DELIVERY</a:t>
            </a:r>
            <a:endParaRPr lang="en-US" sz="3300" dirty="0"/>
          </a:p>
        </p:txBody>
      </p:sp>
      <p:sp>
        <p:nvSpPr>
          <p:cNvPr id="13" name="Shape 10"/>
          <p:cNvSpPr/>
          <p:nvPr/>
        </p:nvSpPr>
        <p:spPr>
          <a:xfrm>
            <a:off x="6057900" y="3314700"/>
            <a:ext cx="11315700" cy="9525"/>
          </a:xfrm>
          <a:prstGeom prst="rect">
            <a:avLst/>
          </a:prstGeom>
          <a:solidFill>
            <a:srgbClr val="D8D9DB"/>
          </a:solidFill>
          <a:ln/>
        </p:spPr>
        <p:txBody>
          <a:bodyPr/>
          <a:lstStyle/>
          <a:p>
            <a:endParaRPr lang="en-US"/>
          </a:p>
        </p:txBody>
      </p:sp>
      <p:sp>
        <p:nvSpPr>
          <p:cNvPr id="14" name="Text 11"/>
          <p:cNvSpPr/>
          <p:nvPr/>
        </p:nvSpPr>
        <p:spPr>
          <a:xfrm>
            <a:off x="6438900" y="3512820"/>
            <a:ext cx="4924425" cy="1028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7800" b="1" dirty="0">
                <a:solidFill>
                  <a:srgbClr val="D2570F"/>
                </a:solidFill>
                <a:latin typeface="Barlow Semi Condensed" pitchFamily="34" charset="0"/>
                <a:ea typeface="Barlow Semi Condensed" pitchFamily="34" charset="-122"/>
                <a:cs typeface="Barlow Semi Condensed" pitchFamily="34" charset="-120"/>
              </a:rPr>
              <a:t>200,000</a:t>
            </a:r>
            <a:endParaRPr lang="en-US" sz="7800" dirty="0"/>
          </a:p>
        </p:txBody>
      </p:sp>
      <p:sp>
        <p:nvSpPr>
          <p:cNvPr id="15" name="Text 12"/>
          <p:cNvSpPr/>
          <p:nvPr/>
        </p:nvSpPr>
        <p:spPr>
          <a:xfrm>
            <a:off x="6438900" y="4579620"/>
            <a:ext cx="4924425" cy="384810"/>
          </a:xfrm>
          <a:prstGeom prst="rect">
            <a:avLst/>
          </a:prstGeom>
          <a:noFill/>
          <a:ln/>
        </p:spPr>
        <p:txBody>
          <a:bodyPr wrap="square" lIns="25400" tIns="25400" rIns="25400" bIns="25400" rtlCol="0" anchor="t">
            <a:normAutofit/>
          </a:bodyPr>
          <a:lstStyle/>
          <a:p>
            <a:pPr marL="0" indent="0" algn="l">
              <a:lnSpc>
                <a:spcPct val="91000"/>
              </a:lnSpc>
              <a:buNone/>
            </a:pPr>
            <a:r>
              <a:rPr lang="en-US" sz="2100" dirty="0">
                <a:solidFill>
                  <a:srgbClr val="2C2D31"/>
                </a:solidFill>
                <a:latin typeface="Source Sans 3" pitchFamily="34" charset="0"/>
                <a:ea typeface="Source Sans 3" pitchFamily="34" charset="-122"/>
                <a:cs typeface="Source Sans 3" pitchFamily="34" charset="-120"/>
              </a:rPr>
              <a:t>Tons delivered each month</a:t>
            </a:r>
            <a:endParaRPr lang="en-US" sz="2100" dirty="0"/>
          </a:p>
        </p:txBody>
      </p:sp>
      <p:sp>
        <p:nvSpPr>
          <p:cNvPr id="16" name="Text 13"/>
          <p:cNvSpPr/>
          <p:nvPr/>
        </p:nvSpPr>
        <p:spPr>
          <a:xfrm>
            <a:off x="6438900" y="5002530"/>
            <a:ext cx="4924425" cy="335280"/>
          </a:xfrm>
          <a:prstGeom prst="rect">
            <a:avLst/>
          </a:prstGeom>
          <a:noFill/>
          <a:ln/>
        </p:spPr>
        <p:txBody>
          <a:bodyPr wrap="square" lIns="25400" tIns="25400" rIns="25400" bIns="25400" rtlCol="0" anchor="t">
            <a:normAutofit/>
          </a:bodyPr>
          <a:lstStyle/>
          <a:p>
            <a:pPr marL="0" indent="0" algn="l">
              <a:lnSpc>
                <a:spcPct val="90698"/>
              </a:lnSpc>
              <a:buNone/>
            </a:pPr>
            <a:r>
              <a:rPr lang="en-US" sz="1800" dirty="0">
                <a:solidFill>
                  <a:srgbClr val="6E7075"/>
                </a:solidFill>
                <a:latin typeface="Source Sans 3" pitchFamily="34" charset="0"/>
                <a:ea typeface="Source Sans 3" pitchFamily="34" charset="-122"/>
                <a:cs typeface="Source Sans 3" pitchFamily="34" charset="-120"/>
              </a:rPr>
              <a:t>≈148,000 cubic yards</a:t>
            </a:r>
            <a:endParaRPr lang="en-US" sz="1800" dirty="0"/>
          </a:p>
        </p:txBody>
      </p:sp>
      <p:sp>
        <p:nvSpPr>
          <p:cNvPr id="17" name="Text 14"/>
          <p:cNvSpPr/>
          <p:nvPr/>
        </p:nvSpPr>
        <p:spPr>
          <a:xfrm>
            <a:off x="11296650" y="3512820"/>
            <a:ext cx="914400" cy="1824990"/>
          </a:xfrm>
          <a:prstGeom prst="rect">
            <a:avLst/>
          </a:prstGeom>
          <a:noFill/>
          <a:ln/>
        </p:spPr>
        <p:txBody>
          <a:bodyPr wrap="square" lIns="25400" tIns="25400" rIns="25400" bIns="25400" rtlCol="0" anchor="t">
            <a:normAutofit/>
          </a:bodyPr>
          <a:lstStyle/>
          <a:p>
            <a:pPr marL="0" indent="0" algn="l">
              <a:lnSpc>
                <a:spcPct val="98485"/>
              </a:lnSpc>
              <a:buNone/>
            </a:pPr>
            <a:r>
              <a:rPr lang="en-US" sz="6600" b="1" dirty="0">
                <a:solidFill>
                  <a:srgbClr val="F26F21"/>
                </a:solidFill>
                <a:latin typeface="Barlow Semi Condensed" pitchFamily="34" charset="0"/>
                <a:ea typeface="Barlow Semi Condensed" pitchFamily="34" charset="-122"/>
                <a:cs typeface="Barlow Semi Condensed" pitchFamily="34" charset="-120"/>
              </a:rPr>
              <a:t>→</a:t>
            </a:r>
            <a:endParaRPr lang="en-US" sz="6600" dirty="0"/>
          </a:p>
        </p:txBody>
      </p:sp>
      <p:sp>
        <p:nvSpPr>
          <p:cNvPr id="18" name="Text 15"/>
          <p:cNvSpPr/>
          <p:nvPr/>
        </p:nvSpPr>
        <p:spPr>
          <a:xfrm>
            <a:off x="12515850" y="3512820"/>
            <a:ext cx="4924425" cy="1028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7800" b="1" dirty="0">
                <a:solidFill>
                  <a:srgbClr val="D2570F"/>
                </a:solidFill>
                <a:latin typeface="Barlow Semi Condensed" pitchFamily="34" charset="0"/>
                <a:ea typeface="Barlow Semi Condensed" pitchFamily="34" charset="-122"/>
                <a:cs typeface="Barlow Semi Condensed" pitchFamily="34" charset="-120"/>
              </a:rPr>
              <a:t>400,000</a:t>
            </a:r>
            <a:endParaRPr lang="en-US" sz="7800" dirty="0"/>
          </a:p>
        </p:txBody>
      </p:sp>
      <p:sp>
        <p:nvSpPr>
          <p:cNvPr id="19" name="Text 16"/>
          <p:cNvSpPr/>
          <p:nvPr/>
        </p:nvSpPr>
        <p:spPr>
          <a:xfrm>
            <a:off x="12515850" y="4579620"/>
            <a:ext cx="4924425" cy="384810"/>
          </a:xfrm>
          <a:prstGeom prst="rect">
            <a:avLst/>
          </a:prstGeom>
          <a:noFill/>
          <a:ln/>
        </p:spPr>
        <p:txBody>
          <a:bodyPr wrap="square" lIns="25400" tIns="25400" rIns="25400" bIns="25400" rtlCol="0" anchor="t">
            <a:normAutofit/>
          </a:bodyPr>
          <a:lstStyle/>
          <a:p>
            <a:pPr marL="0" indent="0" algn="l">
              <a:lnSpc>
                <a:spcPct val="91000"/>
              </a:lnSpc>
              <a:buNone/>
            </a:pPr>
            <a:r>
              <a:rPr lang="en-US" sz="2100" dirty="0">
                <a:solidFill>
                  <a:srgbClr val="2C2D31"/>
                </a:solidFill>
                <a:latin typeface="Source Sans 3" pitchFamily="34" charset="0"/>
                <a:ea typeface="Source Sans 3" pitchFamily="34" charset="-122"/>
                <a:cs typeface="Source Sans 3" pitchFamily="34" charset="-120"/>
              </a:rPr>
              <a:t>Tons per month, the ability to scale to</a:t>
            </a:r>
            <a:endParaRPr lang="en-US" sz="2100" dirty="0"/>
          </a:p>
        </p:txBody>
      </p:sp>
      <p:sp>
        <p:nvSpPr>
          <p:cNvPr id="20" name="Text 17"/>
          <p:cNvSpPr/>
          <p:nvPr/>
        </p:nvSpPr>
        <p:spPr>
          <a:xfrm>
            <a:off x="12515850" y="5002530"/>
            <a:ext cx="4924425" cy="335280"/>
          </a:xfrm>
          <a:prstGeom prst="rect">
            <a:avLst/>
          </a:prstGeom>
          <a:noFill/>
          <a:ln/>
        </p:spPr>
        <p:txBody>
          <a:bodyPr wrap="square" lIns="25400" tIns="25400" rIns="25400" bIns="25400" rtlCol="0" anchor="t">
            <a:normAutofit/>
          </a:bodyPr>
          <a:lstStyle/>
          <a:p>
            <a:pPr marL="0" indent="0" algn="l">
              <a:lnSpc>
                <a:spcPct val="90698"/>
              </a:lnSpc>
              <a:buNone/>
            </a:pPr>
            <a:r>
              <a:rPr lang="en-US" sz="1800" dirty="0">
                <a:solidFill>
                  <a:srgbClr val="6E7075"/>
                </a:solidFill>
                <a:latin typeface="Source Sans 3" pitchFamily="34" charset="0"/>
                <a:ea typeface="Source Sans 3" pitchFamily="34" charset="-122"/>
                <a:cs typeface="Source Sans 3" pitchFamily="34" charset="-120"/>
              </a:rPr>
              <a:t>≈296,000 cubic yards</a:t>
            </a:r>
            <a:endParaRPr lang="en-US" sz="1800" dirty="0"/>
          </a:p>
        </p:txBody>
      </p:sp>
      <p:sp>
        <p:nvSpPr>
          <p:cNvPr id="21" name="Shape 18"/>
          <p:cNvSpPr/>
          <p:nvPr/>
        </p:nvSpPr>
        <p:spPr>
          <a:xfrm>
            <a:off x="914400" y="5490210"/>
            <a:ext cx="5143500" cy="22860"/>
          </a:xfrm>
          <a:prstGeom prst="rect">
            <a:avLst/>
          </a:prstGeom>
          <a:solidFill>
            <a:srgbClr val="F26F21"/>
          </a:solidFill>
          <a:ln/>
        </p:spPr>
        <p:txBody>
          <a:bodyPr/>
          <a:lstStyle/>
          <a:p>
            <a:endParaRPr lang="en-US"/>
          </a:p>
        </p:txBody>
      </p:sp>
      <p:sp>
        <p:nvSpPr>
          <p:cNvPr id="22" name="Text 19"/>
          <p:cNvSpPr/>
          <p:nvPr/>
        </p:nvSpPr>
        <p:spPr>
          <a:xfrm>
            <a:off x="914400" y="6317932"/>
            <a:ext cx="428863" cy="495300"/>
          </a:xfrm>
          <a:prstGeom prst="rect">
            <a:avLst/>
          </a:prstGeom>
          <a:noFill/>
          <a:ln/>
        </p:spPr>
        <p:txBody>
          <a:bodyPr wrap="square" lIns="25400" tIns="25400" rIns="25400" bIns="25400" rtlCol="0" anchor="t">
            <a:normAutofit/>
          </a:bodyPr>
          <a:lstStyle/>
          <a:p>
            <a:pPr marL="0" indent="0" algn="l">
              <a:lnSpc>
                <a:spcPct val="125000"/>
              </a:lnSpc>
              <a:buNone/>
            </a:pPr>
            <a:r>
              <a:rPr lang="en-US" sz="2400" b="1" kern="0" spc="192" dirty="0">
                <a:solidFill>
                  <a:srgbClr val="F26F21"/>
                </a:solidFill>
                <a:latin typeface="Barlow Semi Condensed" pitchFamily="34" charset="0"/>
                <a:ea typeface="Barlow Semi Condensed" pitchFamily="34" charset="-122"/>
                <a:cs typeface="Barlow Semi Condensed" pitchFamily="34" charset="-120"/>
              </a:rPr>
              <a:t>02</a:t>
            </a:r>
            <a:endParaRPr lang="en-US" sz="2400" dirty="0"/>
          </a:p>
        </p:txBody>
      </p:sp>
      <p:sp>
        <p:nvSpPr>
          <p:cNvPr id="23" name="Text 20"/>
          <p:cNvSpPr/>
          <p:nvPr/>
        </p:nvSpPr>
        <p:spPr>
          <a:xfrm>
            <a:off x="1495663" y="6326505"/>
            <a:ext cx="4496812" cy="478155"/>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3300" b="1" kern="0" spc="198" dirty="0">
                <a:solidFill>
                  <a:srgbClr val="3C3D41"/>
                </a:solidFill>
                <a:latin typeface="Barlow Semi Condensed" pitchFamily="34" charset="0"/>
                <a:ea typeface="Barlow Semi Condensed" pitchFamily="34" charset="-122"/>
                <a:cs typeface="Barlow Semi Condensed" pitchFamily="34" charset="-120"/>
              </a:rPr>
              <a:t>WORKFORCE HOUSING</a:t>
            </a:r>
            <a:endParaRPr lang="en-US" sz="3300" dirty="0"/>
          </a:p>
        </p:txBody>
      </p:sp>
      <p:sp>
        <p:nvSpPr>
          <p:cNvPr id="24" name="Shape 21"/>
          <p:cNvSpPr/>
          <p:nvPr/>
        </p:nvSpPr>
        <p:spPr>
          <a:xfrm>
            <a:off x="6057900" y="5490210"/>
            <a:ext cx="11315700" cy="9525"/>
          </a:xfrm>
          <a:prstGeom prst="rect">
            <a:avLst/>
          </a:prstGeom>
          <a:solidFill>
            <a:srgbClr val="D8D9DB"/>
          </a:solidFill>
          <a:ln/>
        </p:spPr>
        <p:txBody>
          <a:bodyPr/>
          <a:lstStyle/>
          <a:p>
            <a:endParaRPr lang="en-US"/>
          </a:p>
        </p:txBody>
      </p:sp>
      <p:sp>
        <p:nvSpPr>
          <p:cNvPr id="25" name="Text 22"/>
          <p:cNvSpPr/>
          <p:nvPr/>
        </p:nvSpPr>
        <p:spPr>
          <a:xfrm>
            <a:off x="6438900" y="5832157"/>
            <a:ext cx="11609070" cy="1028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7800" b="1" dirty="0">
                <a:solidFill>
                  <a:srgbClr val="D2570F"/>
                </a:solidFill>
                <a:latin typeface="Barlow Semi Condensed" pitchFamily="34" charset="0"/>
                <a:ea typeface="Barlow Semi Condensed" pitchFamily="34" charset="-122"/>
                <a:cs typeface="Barlow Semi Condensed" pitchFamily="34" charset="-120"/>
              </a:rPr>
              <a:t>1,000</a:t>
            </a:r>
            <a:endParaRPr lang="en-US" sz="7800" dirty="0"/>
          </a:p>
        </p:txBody>
      </p:sp>
      <p:sp>
        <p:nvSpPr>
          <p:cNvPr id="26" name="Text 23"/>
          <p:cNvSpPr/>
          <p:nvPr/>
        </p:nvSpPr>
        <p:spPr>
          <a:xfrm>
            <a:off x="6438900" y="6898957"/>
            <a:ext cx="11609070" cy="384810"/>
          </a:xfrm>
          <a:prstGeom prst="rect">
            <a:avLst/>
          </a:prstGeom>
          <a:noFill/>
          <a:ln/>
        </p:spPr>
        <p:txBody>
          <a:bodyPr wrap="square" lIns="25400" tIns="25400" rIns="25400" bIns="25400" rtlCol="0" anchor="t">
            <a:normAutofit/>
          </a:bodyPr>
          <a:lstStyle/>
          <a:p>
            <a:pPr marL="0" indent="0" algn="l">
              <a:lnSpc>
                <a:spcPct val="91000"/>
              </a:lnSpc>
              <a:buNone/>
            </a:pPr>
            <a:r>
              <a:rPr lang="en-US" sz="2100" dirty="0">
                <a:solidFill>
                  <a:srgbClr val="2C2D31"/>
                </a:solidFill>
                <a:latin typeface="Source Sans 3" pitchFamily="34" charset="0"/>
                <a:ea typeface="Source Sans 3" pitchFamily="34" charset="-122"/>
                <a:cs typeface="Source Sans 3" pitchFamily="34" charset="-120"/>
              </a:rPr>
              <a:t>Beds in 5 months</a:t>
            </a:r>
            <a:endParaRPr lang="en-US" sz="2100" dirty="0"/>
          </a:p>
        </p:txBody>
      </p:sp>
      <p:sp>
        <p:nvSpPr>
          <p:cNvPr id="27" name="Shape 24"/>
          <p:cNvSpPr/>
          <p:nvPr/>
        </p:nvSpPr>
        <p:spPr>
          <a:xfrm>
            <a:off x="914400" y="7579995"/>
            <a:ext cx="5143500" cy="22860"/>
          </a:xfrm>
          <a:prstGeom prst="rect">
            <a:avLst/>
          </a:prstGeom>
          <a:solidFill>
            <a:srgbClr val="F26F21"/>
          </a:solidFill>
          <a:ln/>
        </p:spPr>
        <p:txBody>
          <a:bodyPr/>
          <a:lstStyle/>
          <a:p>
            <a:endParaRPr lang="en-US"/>
          </a:p>
        </p:txBody>
      </p:sp>
      <p:sp>
        <p:nvSpPr>
          <p:cNvPr id="28" name="Text 25"/>
          <p:cNvSpPr/>
          <p:nvPr/>
        </p:nvSpPr>
        <p:spPr>
          <a:xfrm>
            <a:off x="914400" y="8407718"/>
            <a:ext cx="425887" cy="495300"/>
          </a:xfrm>
          <a:prstGeom prst="rect">
            <a:avLst/>
          </a:prstGeom>
          <a:noFill/>
          <a:ln/>
        </p:spPr>
        <p:txBody>
          <a:bodyPr wrap="square" lIns="25400" tIns="25400" rIns="25400" bIns="25400" rtlCol="0" anchor="t">
            <a:normAutofit/>
          </a:bodyPr>
          <a:lstStyle/>
          <a:p>
            <a:pPr marL="0" indent="0" algn="l">
              <a:lnSpc>
                <a:spcPct val="125000"/>
              </a:lnSpc>
              <a:buNone/>
            </a:pPr>
            <a:r>
              <a:rPr lang="en-US" sz="2400" b="1" kern="0" spc="192" dirty="0">
                <a:solidFill>
                  <a:srgbClr val="F26F21"/>
                </a:solidFill>
                <a:latin typeface="Barlow Semi Condensed" pitchFamily="34" charset="0"/>
                <a:ea typeface="Barlow Semi Condensed" pitchFamily="34" charset="-122"/>
                <a:cs typeface="Barlow Semi Condensed" pitchFamily="34" charset="-120"/>
              </a:rPr>
              <a:t>03</a:t>
            </a:r>
            <a:endParaRPr lang="en-US" sz="2400" dirty="0"/>
          </a:p>
        </p:txBody>
      </p:sp>
      <p:sp>
        <p:nvSpPr>
          <p:cNvPr id="29" name="Text 26"/>
          <p:cNvSpPr/>
          <p:nvPr/>
        </p:nvSpPr>
        <p:spPr>
          <a:xfrm>
            <a:off x="1492687" y="8416290"/>
            <a:ext cx="4389811" cy="478155"/>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3300" b="1" kern="0" spc="198" dirty="0">
                <a:solidFill>
                  <a:srgbClr val="3C3D41"/>
                </a:solidFill>
                <a:latin typeface="Barlow Semi Condensed" pitchFamily="34" charset="0"/>
                <a:ea typeface="Barlow Semi Condensed" pitchFamily="34" charset="-122"/>
                <a:cs typeface="Barlow Semi Condensed" pitchFamily="34" charset="-120"/>
              </a:rPr>
              <a:t>CIVIL CONSTRUCTION</a:t>
            </a:r>
            <a:endParaRPr lang="en-US" sz="3300" dirty="0"/>
          </a:p>
        </p:txBody>
      </p:sp>
      <p:sp>
        <p:nvSpPr>
          <p:cNvPr id="30" name="Shape 27"/>
          <p:cNvSpPr/>
          <p:nvPr/>
        </p:nvSpPr>
        <p:spPr>
          <a:xfrm>
            <a:off x="6057900" y="7579995"/>
            <a:ext cx="11315700" cy="9525"/>
          </a:xfrm>
          <a:prstGeom prst="rect">
            <a:avLst/>
          </a:prstGeom>
          <a:solidFill>
            <a:srgbClr val="D8D9DB"/>
          </a:solidFill>
          <a:ln/>
        </p:spPr>
        <p:txBody>
          <a:bodyPr/>
          <a:lstStyle/>
          <a:p>
            <a:endParaRPr lang="en-US"/>
          </a:p>
        </p:txBody>
      </p:sp>
      <p:sp>
        <p:nvSpPr>
          <p:cNvPr id="31" name="Text 28"/>
          <p:cNvSpPr/>
          <p:nvPr/>
        </p:nvSpPr>
        <p:spPr>
          <a:xfrm>
            <a:off x="6438900" y="7921943"/>
            <a:ext cx="5553075" cy="1028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7800" b="1" dirty="0">
                <a:solidFill>
                  <a:srgbClr val="D2570F"/>
                </a:solidFill>
                <a:latin typeface="Barlow Semi Condensed" pitchFamily="34" charset="0"/>
                <a:ea typeface="Barlow Semi Condensed" pitchFamily="34" charset="-122"/>
                <a:cs typeface="Barlow Semi Condensed" pitchFamily="34" charset="-120"/>
              </a:rPr>
              <a:t>750+</a:t>
            </a:r>
            <a:endParaRPr lang="en-US" sz="7800" dirty="0"/>
          </a:p>
        </p:txBody>
      </p:sp>
      <p:sp>
        <p:nvSpPr>
          <p:cNvPr id="32" name="Text 29"/>
          <p:cNvSpPr/>
          <p:nvPr/>
        </p:nvSpPr>
        <p:spPr>
          <a:xfrm>
            <a:off x="6438900" y="8988743"/>
            <a:ext cx="5553075" cy="384810"/>
          </a:xfrm>
          <a:prstGeom prst="rect">
            <a:avLst/>
          </a:prstGeom>
          <a:noFill/>
          <a:ln/>
        </p:spPr>
        <p:txBody>
          <a:bodyPr wrap="square" lIns="25400" tIns="25400" rIns="25400" bIns="25400" rtlCol="0" anchor="t">
            <a:normAutofit/>
          </a:bodyPr>
          <a:lstStyle/>
          <a:p>
            <a:pPr marL="0" indent="0" algn="l">
              <a:lnSpc>
                <a:spcPct val="91000"/>
              </a:lnSpc>
              <a:buNone/>
            </a:pPr>
            <a:r>
              <a:rPr lang="en-US" sz="2100" dirty="0">
                <a:solidFill>
                  <a:srgbClr val="2C2D31"/>
                </a:solidFill>
                <a:latin typeface="Source Sans 3" pitchFamily="34" charset="0"/>
                <a:ea typeface="Source Sans 3" pitchFamily="34" charset="-122"/>
                <a:cs typeface="Source Sans 3" pitchFamily="34" charset="-120"/>
              </a:rPr>
              <a:t>Pieces of working equipment</a:t>
            </a:r>
            <a:endParaRPr lang="en-US" sz="2100" dirty="0"/>
          </a:p>
        </p:txBody>
      </p:sp>
      <p:sp>
        <p:nvSpPr>
          <p:cNvPr id="33" name="Text 30"/>
          <p:cNvSpPr/>
          <p:nvPr/>
        </p:nvSpPr>
        <p:spPr>
          <a:xfrm>
            <a:off x="12522200" y="7921943"/>
            <a:ext cx="4927600" cy="1028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7800" b="1" dirty="0">
                <a:solidFill>
                  <a:srgbClr val="D2570F"/>
                </a:solidFill>
                <a:latin typeface="Barlow Semi Condensed" pitchFamily="34" charset="0"/>
                <a:ea typeface="Barlow Semi Condensed" pitchFamily="34" charset="-122"/>
                <a:cs typeface="Barlow Semi Condensed" pitchFamily="34" charset="-120"/>
              </a:rPr>
              <a:t>1,500</a:t>
            </a:r>
            <a:endParaRPr lang="en-US" sz="7800" dirty="0"/>
          </a:p>
        </p:txBody>
      </p:sp>
      <p:sp>
        <p:nvSpPr>
          <p:cNvPr id="34" name="Text 31"/>
          <p:cNvSpPr/>
          <p:nvPr/>
        </p:nvSpPr>
        <p:spPr>
          <a:xfrm>
            <a:off x="12522200" y="8988743"/>
            <a:ext cx="4927600" cy="384810"/>
          </a:xfrm>
          <a:prstGeom prst="rect">
            <a:avLst/>
          </a:prstGeom>
          <a:noFill/>
          <a:ln/>
        </p:spPr>
        <p:txBody>
          <a:bodyPr wrap="square" lIns="25400" tIns="25400" rIns="25400" bIns="25400" rtlCol="0" anchor="t">
            <a:normAutofit/>
          </a:bodyPr>
          <a:lstStyle/>
          <a:p>
            <a:pPr marL="0" indent="0" algn="l">
              <a:lnSpc>
                <a:spcPct val="91000"/>
              </a:lnSpc>
              <a:buNone/>
            </a:pPr>
            <a:r>
              <a:rPr lang="en-US" sz="2100" dirty="0">
                <a:solidFill>
                  <a:srgbClr val="2C2D31"/>
                </a:solidFill>
                <a:latin typeface="Source Sans 3" pitchFamily="34" charset="0"/>
                <a:ea typeface="Source Sans 3" pitchFamily="34" charset="-122"/>
                <a:cs typeface="Source Sans 3" pitchFamily="34" charset="-120"/>
              </a:rPr>
              <a:t>Workforce</a:t>
            </a:r>
            <a:endParaRPr lang="en-US" sz="2100" dirty="0"/>
          </a:p>
        </p:txBody>
      </p:sp>
      <p:sp>
        <p:nvSpPr>
          <p:cNvPr id="35" name="Text 32"/>
          <p:cNvSpPr/>
          <p:nvPr/>
        </p:nvSpPr>
        <p:spPr>
          <a:xfrm>
            <a:off x="17170003" y="9686925"/>
            <a:ext cx="279797" cy="409575"/>
          </a:xfrm>
          <a:prstGeom prst="rect">
            <a:avLst/>
          </a:prstGeom>
          <a:noFill/>
          <a:ln/>
        </p:spPr>
        <p:txBody>
          <a:bodyPr wrap="square" lIns="25400" tIns="25400" rIns="25400" bIns="25400" rtlCol="0" anchor="t">
            <a:normAutofit fontScale="70000" lnSpcReduction="20000"/>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06</a:t>
            </a:r>
            <a:endParaRPr lang="en-US" sz="1950" dirty="0"/>
          </a:p>
        </p:txBody>
      </p:sp>
    </p:spTree>
    <p:extLst>
      <p:ext uri="{BB962C8B-B14F-4D97-AF65-F5344CB8AC3E}">
        <p14:creationId xmlns:p14="http://schemas.microsoft.com/office/powerpoint/2010/main" val="385513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1900238"/>
            <a:ext cx="457200" cy="47625"/>
          </a:xfrm>
          <a:prstGeom prst="rect">
            <a:avLst/>
          </a:prstGeom>
          <a:solidFill>
            <a:srgbClr val="F26F21"/>
          </a:solidFill>
          <a:ln/>
        </p:spPr>
        <p:txBody>
          <a:bodyPr/>
          <a:lstStyle/>
          <a:p>
            <a:endParaRPr lang="en-US"/>
          </a:p>
        </p:txBody>
      </p:sp>
      <p:sp>
        <p:nvSpPr>
          <p:cNvPr id="7" name="Text 4"/>
          <p:cNvSpPr/>
          <p:nvPr/>
        </p:nvSpPr>
        <p:spPr>
          <a:xfrm>
            <a:off x="1543050" y="1752600"/>
            <a:ext cx="5629561"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CAPABILITY 01 · MARINE CONSTRUCTION</a:t>
            </a:r>
            <a:endParaRPr lang="en-US" sz="1800" dirty="0"/>
          </a:p>
        </p:txBody>
      </p:sp>
      <p:sp>
        <p:nvSpPr>
          <p:cNvPr id="8" name="Text 5"/>
          <p:cNvSpPr/>
          <p:nvPr/>
        </p:nvSpPr>
        <p:spPr>
          <a:xfrm>
            <a:off x="914400" y="2247900"/>
            <a:ext cx="13191173" cy="737592"/>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400" b="1" dirty="0">
                <a:solidFill>
                  <a:srgbClr val="3C3D41"/>
                </a:solidFill>
                <a:latin typeface="Barlow Semi Condensed" pitchFamily="34" charset="0"/>
                <a:ea typeface="Barlow Semi Condensed" pitchFamily="34" charset="-122"/>
                <a:cs typeface="Barlow Semi Condensed" pitchFamily="34" charset="-120"/>
              </a:rPr>
              <a:t>NO PERMIT NEEDED</a:t>
            </a:r>
            <a:r>
              <a:rPr lang="en-US" sz="5400" b="1" dirty="0">
                <a:solidFill>
                  <a:srgbClr val="F26F21"/>
                </a:solidFill>
                <a:latin typeface="Barlow Semi Condensed" pitchFamily="34" charset="0"/>
                <a:ea typeface="Barlow Semi Condensed" pitchFamily="34" charset="-122"/>
                <a:cs typeface="Barlow Semi Condensed" pitchFamily="34" charset="-120"/>
              </a:rPr>
              <a:t>* </a:t>
            </a:r>
            <a:r>
              <a:rPr lang="en-US" sz="5400" b="1" dirty="0">
                <a:solidFill>
                  <a:srgbClr val="3C3D41"/>
                </a:solidFill>
                <a:latin typeface="Barlow Semi Condensed" pitchFamily="34" charset="0"/>
                <a:ea typeface="Barlow Semi Condensed" pitchFamily="34" charset="-122"/>
                <a:cs typeface="Barlow Semi Condensed" pitchFamily="34" charset="-120"/>
              </a:rPr>
              <a:t>SAND PLAN</a:t>
            </a:r>
            <a:endParaRPr lang="en-US" sz="5400" dirty="0"/>
          </a:p>
        </p:txBody>
      </p:sp>
      <p:sp>
        <p:nvSpPr>
          <p:cNvPr id="9" name="Text 6"/>
          <p:cNvSpPr/>
          <p:nvPr/>
        </p:nvSpPr>
        <p:spPr>
          <a:xfrm>
            <a:off x="914400" y="3099792"/>
            <a:ext cx="12351734" cy="741283"/>
          </a:xfrm>
          <a:prstGeom prst="rect">
            <a:avLst/>
          </a:prstGeom>
          <a:noFill/>
          <a:ln/>
        </p:spPr>
        <p:txBody>
          <a:bodyPr wrap="square" lIns="25400" tIns="25400" rIns="25400" bIns="25400" rtlCol="0" anchor="t">
            <a:normAutofit/>
          </a:bodyPr>
          <a:lstStyle/>
          <a:p>
            <a:pPr marL="0" indent="0" algn="l">
              <a:lnSpc>
                <a:spcPct val="100326"/>
              </a:lnSpc>
              <a:buNone/>
            </a:pPr>
            <a:r>
              <a:rPr lang="en-US" sz="1950" dirty="0">
                <a:solidFill>
                  <a:srgbClr val="2C2D31"/>
                </a:solidFill>
                <a:latin typeface="Source Sans 3" pitchFamily="34" charset="0"/>
                <a:ea typeface="Source Sans 3" pitchFamily="34" charset="-122"/>
                <a:cs typeface="Source Sans 3" pitchFamily="34" charset="-120"/>
              </a:rPr>
              <a:t>Dynamic moves massive quantities of material to build storm protection systems and stabilize coastal land. We are offering to source, haul, barge, and place 5,000,000 tons of sand at Pecan Island.</a:t>
            </a:r>
            <a:endParaRPr lang="en-US" sz="1950" dirty="0"/>
          </a:p>
        </p:txBody>
      </p:sp>
      <p:sp>
        <p:nvSpPr>
          <p:cNvPr id="10" name="Text 7"/>
          <p:cNvSpPr/>
          <p:nvPr/>
        </p:nvSpPr>
        <p:spPr>
          <a:xfrm>
            <a:off x="914400" y="3955375"/>
            <a:ext cx="13191173" cy="358140"/>
          </a:xfrm>
          <a:prstGeom prst="rect">
            <a:avLst/>
          </a:prstGeom>
          <a:noFill/>
          <a:ln/>
        </p:spPr>
        <p:txBody>
          <a:bodyPr wrap="square" lIns="25400" tIns="25400" rIns="25400" bIns="25400" rtlCol="0" anchor="t">
            <a:normAutofit/>
          </a:bodyPr>
          <a:lstStyle/>
          <a:p>
            <a:pPr marL="0" indent="0" algn="l">
              <a:lnSpc>
                <a:spcPct val="97674"/>
              </a:lnSpc>
              <a:buNone/>
            </a:pPr>
            <a:r>
              <a:rPr lang="en-US" sz="1800" b="1" dirty="0">
                <a:solidFill>
                  <a:srgbClr val="D2570F"/>
                </a:solidFill>
                <a:latin typeface="Source Sans 3" pitchFamily="34" charset="0"/>
                <a:ea typeface="Source Sans 3" pitchFamily="34" charset="-122"/>
                <a:cs typeface="Source Sans 3" pitchFamily="34" charset="-120"/>
              </a:rPr>
              <a:t>*Dynamic's sourcing and transportation supply chain requires no new permits.</a:t>
            </a:r>
            <a:endParaRPr lang="en-US" sz="1800" dirty="0"/>
          </a:p>
        </p:txBody>
      </p:sp>
      <p:sp>
        <p:nvSpPr>
          <p:cNvPr id="11" name="Shape 8"/>
          <p:cNvSpPr/>
          <p:nvPr/>
        </p:nvSpPr>
        <p:spPr>
          <a:xfrm>
            <a:off x="13515975" y="2303740"/>
            <a:ext cx="3857625" cy="581025"/>
          </a:xfrm>
          <a:prstGeom prst="roundRect">
            <a:avLst>
              <a:gd name="adj" fmla="val 3279"/>
            </a:avLst>
          </a:prstGeom>
          <a:solidFill>
            <a:srgbClr val="F26F21"/>
          </a:solidFill>
          <a:ln/>
        </p:spPr>
        <p:txBody>
          <a:bodyPr/>
          <a:lstStyle/>
          <a:p>
            <a:endParaRPr lang="en-US"/>
          </a:p>
        </p:txBody>
      </p:sp>
      <p:sp>
        <p:nvSpPr>
          <p:cNvPr id="12" name="Text 9"/>
          <p:cNvSpPr/>
          <p:nvPr/>
        </p:nvSpPr>
        <p:spPr>
          <a:xfrm>
            <a:off x="13706475" y="2437090"/>
            <a:ext cx="3592354" cy="352425"/>
          </a:xfrm>
          <a:prstGeom prst="rect">
            <a:avLst/>
          </a:prstGeom>
          <a:noFill/>
          <a:ln/>
        </p:spPr>
        <p:txBody>
          <a:bodyPr wrap="square" lIns="25400" tIns="25400" rIns="25400" bIns="25400" rtlCol="0" anchor="t">
            <a:normAutofit lnSpcReduction="10000"/>
          </a:bodyPr>
          <a:lstStyle/>
          <a:p>
            <a:pPr marL="0" indent="0" algn="l">
              <a:lnSpc>
                <a:spcPct val="89674"/>
              </a:lnSpc>
              <a:buNone/>
            </a:pPr>
            <a:r>
              <a:rPr lang="en-US" sz="2250" b="1" kern="0" spc="225" dirty="0">
                <a:solidFill>
                  <a:srgbClr val="FFFFFF"/>
                </a:solidFill>
                <a:latin typeface="Barlow Semi Condensed" pitchFamily="34" charset="0"/>
                <a:ea typeface="Barlow Semi Condensed" pitchFamily="34" charset="-122"/>
                <a:cs typeface="Barlow Semi Condensed" pitchFamily="34" charset="-120"/>
              </a:rPr>
              <a:t>MANIACAL URGENCY</a:t>
            </a:r>
            <a:endParaRPr lang="en-US" sz="2250" dirty="0"/>
          </a:p>
        </p:txBody>
      </p:sp>
      <p:sp>
        <p:nvSpPr>
          <p:cNvPr id="13" name="Shape 10"/>
          <p:cNvSpPr/>
          <p:nvPr/>
        </p:nvSpPr>
        <p:spPr>
          <a:xfrm>
            <a:off x="13515975" y="3113365"/>
            <a:ext cx="3857625" cy="22860"/>
          </a:xfrm>
          <a:prstGeom prst="rect">
            <a:avLst/>
          </a:prstGeom>
          <a:solidFill>
            <a:srgbClr val="F26F21"/>
          </a:solidFill>
          <a:ln/>
        </p:spPr>
        <p:txBody>
          <a:bodyPr/>
          <a:lstStyle/>
          <a:p>
            <a:endParaRPr lang="en-US"/>
          </a:p>
        </p:txBody>
      </p:sp>
      <p:sp>
        <p:nvSpPr>
          <p:cNvPr id="14" name="Text 11"/>
          <p:cNvSpPr/>
          <p:nvPr/>
        </p:nvSpPr>
        <p:spPr>
          <a:xfrm>
            <a:off x="13515975" y="3269575"/>
            <a:ext cx="4243388" cy="6858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100" b="1" dirty="0">
                <a:solidFill>
                  <a:srgbClr val="D2570F"/>
                </a:solidFill>
                <a:latin typeface="Barlow Semi Condensed" pitchFamily="34" charset="0"/>
                <a:ea typeface="Barlow Semi Condensed" pitchFamily="34" charset="-122"/>
                <a:cs typeface="Barlow Semi Condensed" pitchFamily="34" charset="-120"/>
              </a:rPr>
              <a:t>5M</a:t>
            </a:r>
            <a:endParaRPr lang="en-US" sz="5100" dirty="0"/>
          </a:p>
        </p:txBody>
      </p:sp>
      <p:sp>
        <p:nvSpPr>
          <p:cNvPr id="15" name="Text 12"/>
          <p:cNvSpPr/>
          <p:nvPr/>
        </p:nvSpPr>
        <p:spPr>
          <a:xfrm>
            <a:off x="13515975" y="3974425"/>
            <a:ext cx="4243388" cy="300990"/>
          </a:xfrm>
          <a:prstGeom prst="rect">
            <a:avLst/>
          </a:prstGeom>
          <a:noFill/>
          <a:ln/>
        </p:spPr>
        <p:txBody>
          <a:bodyPr wrap="square" lIns="25400" tIns="25400" rIns="25400" bIns="25400" rtlCol="0" anchor="t">
            <a:normAutofit lnSpcReduction="10000"/>
          </a:bodyPr>
          <a:lstStyle/>
          <a:p>
            <a:pPr marL="0" indent="0" algn="l">
              <a:lnSpc>
                <a:spcPct val="95833"/>
              </a:lnSpc>
              <a:buNone/>
            </a:pPr>
            <a:r>
              <a:rPr lang="en-US" sz="1800" kern="0" spc="108" dirty="0">
                <a:solidFill>
                  <a:srgbClr val="6E7075"/>
                </a:solidFill>
                <a:latin typeface="Barlow Semi Condensed" pitchFamily="34" charset="0"/>
                <a:ea typeface="Barlow Semi Condensed" pitchFamily="34" charset="-122"/>
                <a:cs typeface="Barlow Semi Condensed" pitchFamily="34" charset="-120"/>
              </a:rPr>
              <a:t>TONS DELIVERED TO PECAN ISLAND</a:t>
            </a:r>
            <a:endParaRPr lang="en-US" sz="1800" dirty="0"/>
          </a:p>
        </p:txBody>
      </p:sp>
      <p:sp>
        <p:nvSpPr>
          <p:cNvPr id="16" name="Shape 13"/>
          <p:cNvSpPr/>
          <p:nvPr/>
        </p:nvSpPr>
        <p:spPr>
          <a:xfrm>
            <a:off x="914400" y="4523065"/>
            <a:ext cx="3857625" cy="22860"/>
          </a:xfrm>
          <a:prstGeom prst="rect">
            <a:avLst/>
          </a:prstGeom>
          <a:solidFill>
            <a:srgbClr val="F26F21"/>
          </a:solidFill>
          <a:ln/>
        </p:spPr>
        <p:txBody>
          <a:bodyPr/>
          <a:lstStyle/>
          <a:p>
            <a:endParaRPr lang="en-US"/>
          </a:p>
        </p:txBody>
      </p:sp>
      <p:sp>
        <p:nvSpPr>
          <p:cNvPr id="17" name="Text 14"/>
          <p:cNvSpPr/>
          <p:nvPr/>
        </p:nvSpPr>
        <p:spPr>
          <a:xfrm>
            <a:off x="914400" y="4679275"/>
            <a:ext cx="195501" cy="4191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3000" b="1" dirty="0">
                <a:solidFill>
                  <a:srgbClr val="D2570F"/>
                </a:solidFill>
                <a:latin typeface="Barlow Semi Condensed" pitchFamily="34" charset="0"/>
                <a:ea typeface="Barlow Semi Condensed" pitchFamily="34" charset="-122"/>
                <a:cs typeface="Barlow Semi Condensed" pitchFamily="34" charset="-120"/>
              </a:rPr>
              <a:t>1</a:t>
            </a:r>
            <a:endParaRPr lang="en-US" sz="3000" dirty="0"/>
          </a:p>
        </p:txBody>
      </p:sp>
      <p:sp>
        <p:nvSpPr>
          <p:cNvPr id="18" name="Text 15"/>
          <p:cNvSpPr/>
          <p:nvPr/>
        </p:nvSpPr>
        <p:spPr>
          <a:xfrm>
            <a:off x="1167051" y="4694515"/>
            <a:ext cx="1119783"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80" dirty="0">
                <a:solidFill>
                  <a:srgbClr val="3C3D41"/>
                </a:solidFill>
                <a:latin typeface="Barlow Semi Condensed" pitchFamily="34" charset="0"/>
                <a:ea typeface="Barlow Semi Condensed" pitchFamily="34" charset="-122"/>
                <a:cs typeface="Barlow Semi Condensed" pitchFamily="34" charset="-120"/>
              </a:rPr>
              <a:t>SOURCE</a:t>
            </a:r>
            <a:endParaRPr lang="en-US" sz="2250" dirty="0"/>
          </a:p>
        </p:txBody>
      </p:sp>
      <p:sp>
        <p:nvSpPr>
          <p:cNvPr id="19" name="Text 16"/>
          <p:cNvSpPr/>
          <p:nvPr/>
        </p:nvSpPr>
        <p:spPr>
          <a:xfrm>
            <a:off x="914400" y="5218390"/>
            <a:ext cx="3973354" cy="1615083"/>
          </a:xfrm>
          <a:prstGeom prst="rect">
            <a:avLst/>
          </a:prstGeom>
          <a:noFill/>
          <a:ln/>
        </p:spPr>
        <p:txBody>
          <a:bodyPr wrap="square" lIns="25400" tIns="25400" rIns="25400" bIns="25400" rtlCol="0" anchor="t">
            <a:normAutofit/>
          </a:bodyPr>
          <a:lstStyle/>
          <a:p>
            <a:pPr marL="0" indent="0" algn="l">
              <a:lnSpc>
                <a:spcPct val="96279"/>
              </a:lnSpc>
              <a:buNone/>
            </a:pPr>
            <a:r>
              <a:rPr lang="en-US" sz="1800" dirty="0">
                <a:solidFill>
                  <a:srgbClr val="2C2D31"/>
                </a:solidFill>
                <a:latin typeface="Source Sans 3" pitchFamily="34" charset="0"/>
                <a:ea typeface="Source Sans 3" pitchFamily="34" charset="-122"/>
                <a:cs typeface="Source Sans 3" pitchFamily="34" charset="-120"/>
              </a:rPr>
              <a:t>Qualify sand borrow sources within economical haul distance of Vermilion Parish, set up DOTD‑certified truck scales, and confirm material gradation against the site’s fill specification.</a:t>
            </a:r>
            <a:endParaRPr lang="en-US" sz="1800" dirty="0"/>
          </a:p>
        </p:txBody>
      </p:sp>
      <p:sp>
        <p:nvSpPr>
          <p:cNvPr id="20" name="Shape 17"/>
          <p:cNvSpPr/>
          <p:nvPr/>
        </p:nvSpPr>
        <p:spPr>
          <a:xfrm>
            <a:off x="5114925" y="4523065"/>
            <a:ext cx="3857625" cy="22860"/>
          </a:xfrm>
          <a:prstGeom prst="rect">
            <a:avLst/>
          </a:prstGeom>
          <a:solidFill>
            <a:srgbClr val="F26F21"/>
          </a:solidFill>
          <a:ln/>
        </p:spPr>
        <p:txBody>
          <a:bodyPr/>
          <a:lstStyle/>
          <a:p>
            <a:endParaRPr lang="en-US"/>
          </a:p>
        </p:txBody>
      </p:sp>
      <p:sp>
        <p:nvSpPr>
          <p:cNvPr id="21" name="Text 18"/>
          <p:cNvSpPr/>
          <p:nvPr/>
        </p:nvSpPr>
        <p:spPr>
          <a:xfrm>
            <a:off x="5114925" y="4679275"/>
            <a:ext cx="262176" cy="4191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3000" b="1" dirty="0">
                <a:solidFill>
                  <a:srgbClr val="D2570F"/>
                </a:solidFill>
                <a:latin typeface="Barlow Semi Condensed" pitchFamily="34" charset="0"/>
                <a:ea typeface="Barlow Semi Condensed" pitchFamily="34" charset="-122"/>
                <a:cs typeface="Barlow Semi Condensed" pitchFamily="34" charset="-120"/>
              </a:rPr>
              <a:t>2</a:t>
            </a:r>
            <a:endParaRPr lang="en-US" sz="3000" dirty="0"/>
          </a:p>
        </p:txBody>
      </p:sp>
      <p:sp>
        <p:nvSpPr>
          <p:cNvPr id="22" name="Text 19"/>
          <p:cNvSpPr/>
          <p:nvPr/>
        </p:nvSpPr>
        <p:spPr>
          <a:xfrm>
            <a:off x="5434251" y="4694515"/>
            <a:ext cx="772358"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80" dirty="0">
                <a:solidFill>
                  <a:srgbClr val="3C3D41"/>
                </a:solidFill>
                <a:latin typeface="Barlow Semi Condensed" pitchFamily="34" charset="0"/>
                <a:ea typeface="Barlow Semi Condensed" pitchFamily="34" charset="-122"/>
                <a:cs typeface="Barlow Semi Condensed" pitchFamily="34" charset="-120"/>
              </a:rPr>
              <a:t>HAUL</a:t>
            </a:r>
            <a:endParaRPr lang="en-US" sz="2250" dirty="0"/>
          </a:p>
        </p:txBody>
      </p:sp>
      <p:sp>
        <p:nvSpPr>
          <p:cNvPr id="23" name="Text 20"/>
          <p:cNvSpPr/>
          <p:nvPr/>
        </p:nvSpPr>
        <p:spPr>
          <a:xfrm>
            <a:off x="5114925" y="5218390"/>
            <a:ext cx="3973354" cy="984290"/>
          </a:xfrm>
          <a:prstGeom prst="rect">
            <a:avLst/>
          </a:prstGeom>
          <a:noFill/>
          <a:ln/>
        </p:spPr>
        <p:txBody>
          <a:bodyPr wrap="square" lIns="25400" tIns="25400" rIns="25400" bIns="25400" rtlCol="0" anchor="t">
            <a:normAutofit/>
          </a:bodyPr>
          <a:lstStyle/>
          <a:p>
            <a:pPr marL="0" indent="0" algn="l">
              <a:lnSpc>
                <a:spcPct val="96279"/>
              </a:lnSpc>
              <a:buNone/>
            </a:pPr>
            <a:r>
              <a:rPr lang="en-US" sz="1800" dirty="0">
                <a:solidFill>
                  <a:srgbClr val="2C2D31"/>
                </a:solidFill>
                <a:latin typeface="Source Sans 3" pitchFamily="34" charset="0"/>
                <a:ea typeface="Source Sans 3" pitchFamily="34" charset="-122"/>
                <a:cs typeface="Source Sans 3" pitchFamily="34" charset="-120"/>
              </a:rPr>
              <a:t>Trucking to the established yard, with 3 loading sites where sand will be received and loaded on barges.</a:t>
            </a:r>
            <a:endParaRPr lang="en-US" sz="1800" dirty="0"/>
          </a:p>
        </p:txBody>
      </p:sp>
      <p:sp>
        <p:nvSpPr>
          <p:cNvPr id="24" name="Shape 21"/>
          <p:cNvSpPr/>
          <p:nvPr/>
        </p:nvSpPr>
        <p:spPr>
          <a:xfrm>
            <a:off x="9315450" y="4523065"/>
            <a:ext cx="3857625" cy="22860"/>
          </a:xfrm>
          <a:prstGeom prst="rect">
            <a:avLst/>
          </a:prstGeom>
          <a:solidFill>
            <a:srgbClr val="F26F21"/>
          </a:solidFill>
          <a:ln/>
        </p:spPr>
        <p:txBody>
          <a:bodyPr/>
          <a:lstStyle/>
          <a:p>
            <a:endParaRPr lang="en-US"/>
          </a:p>
        </p:txBody>
      </p:sp>
      <p:sp>
        <p:nvSpPr>
          <p:cNvPr id="25" name="Text 22"/>
          <p:cNvSpPr/>
          <p:nvPr/>
        </p:nvSpPr>
        <p:spPr>
          <a:xfrm>
            <a:off x="9315450" y="4679275"/>
            <a:ext cx="258366" cy="4191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3000" b="1" dirty="0">
                <a:solidFill>
                  <a:srgbClr val="D2570F"/>
                </a:solidFill>
                <a:latin typeface="Barlow Semi Condensed" pitchFamily="34" charset="0"/>
                <a:ea typeface="Barlow Semi Condensed" pitchFamily="34" charset="-122"/>
                <a:cs typeface="Barlow Semi Condensed" pitchFamily="34" charset="-120"/>
              </a:rPr>
              <a:t>3</a:t>
            </a:r>
            <a:endParaRPr lang="en-US" sz="3000" dirty="0"/>
          </a:p>
        </p:txBody>
      </p:sp>
      <p:sp>
        <p:nvSpPr>
          <p:cNvPr id="26" name="Text 23"/>
          <p:cNvSpPr/>
          <p:nvPr/>
        </p:nvSpPr>
        <p:spPr>
          <a:xfrm>
            <a:off x="9630966" y="4694515"/>
            <a:ext cx="933807"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80" dirty="0">
                <a:solidFill>
                  <a:srgbClr val="3C3D41"/>
                </a:solidFill>
                <a:latin typeface="Barlow Semi Condensed" pitchFamily="34" charset="0"/>
                <a:ea typeface="Barlow Semi Condensed" pitchFamily="34" charset="-122"/>
                <a:cs typeface="Barlow Semi Condensed" pitchFamily="34" charset="-120"/>
              </a:rPr>
              <a:t>BARGE</a:t>
            </a:r>
            <a:endParaRPr lang="en-US" sz="2250" dirty="0"/>
          </a:p>
        </p:txBody>
      </p:sp>
      <p:sp>
        <p:nvSpPr>
          <p:cNvPr id="27" name="Text 24"/>
          <p:cNvSpPr/>
          <p:nvPr/>
        </p:nvSpPr>
        <p:spPr>
          <a:xfrm>
            <a:off x="9315450" y="5218390"/>
            <a:ext cx="3973354" cy="1299686"/>
          </a:xfrm>
          <a:prstGeom prst="rect">
            <a:avLst/>
          </a:prstGeom>
          <a:noFill/>
          <a:ln/>
        </p:spPr>
        <p:txBody>
          <a:bodyPr wrap="square" lIns="25400" tIns="25400" rIns="25400" bIns="25400" rtlCol="0" anchor="t">
            <a:normAutofit/>
          </a:bodyPr>
          <a:lstStyle/>
          <a:p>
            <a:pPr marL="0" indent="0" algn="l">
              <a:lnSpc>
                <a:spcPct val="96279"/>
              </a:lnSpc>
              <a:buNone/>
            </a:pPr>
            <a:r>
              <a:rPr lang="en-US" sz="1800" dirty="0">
                <a:solidFill>
                  <a:srgbClr val="2C2D31"/>
                </a:solidFill>
                <a:latin typeface="Source Sans 3" pitchFamily="34" charset="0"/>
                <a:ea typeface="Source Sans 3" pitchFamily="34" charset="-122"/>
                <a:cs typeface="Source Sans 3" pitchFamily="34" charset="-120"/>
              </a:rPr>
              <a:t>Load barges by conveyor at the staging yard and move sand through the Intracoastal Waterway to the Pecan Island site.</a:t>
            </a:r>
            <a:endParaRPr lang="en-US" sz="1800" dirty="0"/>
          </a:p>
        </p:txBody>
      </p:sp>
      <p:sp>
        <p:nvSpPr>
          <p:cNvPr id="28" name="Shape 25"/>
          <p:cNvSpPr/>
          <p:nvPr/>
        </p:nvSpPr>
        <p:spPr>
          <a:xfrm>
            <a:off x="13515975" y="4523065"/>
            <a:ext cx="3857625" cy="22860"/>
          </a:xfrm>
          <a:prstGeom prst="rect">
            <a:avLst/>
          </a:prstGeom>
          <a:solidFill>
            <a:srgbClr val="F26F21"/>
          </a:solidFill>
          <a:ln/>
        </p:spPr>
        <p:txBody>
          <a:bodyPr/>
          <a:lstStyle/>
          <a:p>
            <a:endParaRPr lang="en-US"/>
          </a:p>
        </p:txBody>
      </p:sp>
      <p:sp>
        <p:nvSpPr>
          <p:cNvPr id="29" name="Text 26"/>
          <p:cNvSpPr/>
          <p:nvPr/>
        </p:nvSpPr>
        <p:spPr>
          <a:xfrm>
            <a:off x="13515975" y="4679275"/>
            <a:ext cx="275153" cy="4191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3000" b="1" dirty="0">
                <a:solidFill>
                  <a:srgbClr val="D2570F"/>
                </a:solidFill>
                <a:latin typeface="Barlow Semi Condensed" pitchFamily="34" charset="0"/>
                <a:ea typeface="Barlow Semi Condensed" pitchFamily="34" charset="-122"/>
                <a:cs typeface="Barlow Semi Condensed" pitchFamily="34" charset="-120"/>
              </a:rPr>
              <a:t>4</a:t>
            </a:r>
            <a:endParaRPr lang="en-US" sz="3000" dirty="0"/>
          </a:p>
        </p:txBody>
      </p:sp>
      <p:sp>
        <p:nvSpPr>
          <p:cNvPr id="30" name="Text 27"/>
          <p:cNvSpPr/>
          <p:nvPr/>
        </p:nvSpPr>
        <p:spPr>
          <a:xfrm>
            <a:off x="13848279" y="4694515"/>
            <a:ext cx="92833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80" dirty="0">
                <a:solidFill>
                  <a:srgbClr val="3C3D41"/>
                </a:solidFill>
                <a:latin typeface="Barlow Semi Condensed" pitchFamily="34" charset="0"/>
                <a:ea typeface="Barlow Semi Condensed" pitchFamily="34" charset="-122"/>
                <a:cs typeface="Barlow Semi Condensed" pitchFamily="34" charset="-120"/>
              </a:rPr>
              <a:t>PLACE</a:t>
            </a:r>
            <a:endParaRPr lang="en-US" sz="2250" dirty="0"/>
          </a:p>
        </p:txBody>
      </p:sp>
      <p:sp>
        <p:nvSpPr>
          <p:cNvPr id="31" name="Text 28"/>
          <p:cNvSpPr/>
          <p:nvPr/>
        </p:nvSpPr>
        <p:spPr>
          <a:xfrm>
            <a:off x="13515975" y="5218390"/>
            <a:ext cx="3973354" cy="1299686"/>
          </a:xfrm>
          <a:prstGeom prst="rect">
            <a:avLst/>
          </a:prstGeom>
          <a:noFill/>
          <a:ln/>
        </p:spPr>
        <p:txBody>
          <a:bodyPr wrap="square" lIns="25400" tIns="25400" rIns="25400" bIns="25400" rtlCol="0" anchor="t">
            <a:normAutofit/>
          </a:bodyPr>
          <a:lstStyle/>
          <a:p>
            <a:pPr marL="0" indent="0" algn="l">
              <a:lnSpc>
                <a:spcPct val="96279"/>
              </a:lnSpc>
              <a:buNone/>
            </a:pPr>
            <a:r>
              <a:rPr lang="en-US" sz="1800" dirty="0">
                <a:solidFill>
                  <a:srgbClr val="2C2D31"/>
                </a:solidFill>
                <a:latin typeface="Source Sans 3" pitchFamily="34" charset="0"/>
                <a:ea typeface="Source Sans 3" pitchFamily="34" charset="-122"/>
                <a:cs typeface="Source Sans 3" pitchFamily="34" charset="-120"/>
              </a:rPr>
              <a:t>Place sand with amphibious excavators, dump wagons, and bulldozers on accessible ground. We have the capacity to offload all barges.</a:t>
            </a:r>
            <a:endParaRPr lang="en-US" sz="1800" dirty="0"/>
          </a:p>
        </p:txBody>
      </p:sp>
      <p:sp>
        <p:nvSpPr>
          <p:cNvPr id="32" name="Shape 29"/>
          <p:cNvSpPr/>
          <p:nvPr/>
        </p:nvSpPr>
        <p:spPr>
          <a:xfrm>
            <a:off x="914400" y="7043023"/>
            <a:ext cx="3857625" cy="2558177"/>
          </a:xfrm>
          <a:prstGeom prst="rect">
            <a:avLst/>
          </a:prstGeom>
          <a:solidFill>
            <a:srgbClr val="EEEDE9"/>
          </a:solidFill>
          <a:ln/>
        </p:spPr>
        <p:txBody>
          <a:bodyPr/>
          <a:lstStyle/>
          <a:p>
            <a:endParaRPr lang="en-US"/>
          </a:p>
        </p:txBody>
      </p:sp>
      <p:sp>
        <p:nvSpPr>
          <p:cNvPr id="33" name="Shape 30"/>
          <p:cNvSpPr/>
          <p:nvPr/>
        </p:nvSpPr>
        <p:spPr>
          <a:xfrm>
            <a:off x="914400" y="7043023"/>
            <a:ext cx="3857625" cy="53340"/>
          </a:xfrm>
          <a:prstGeom prst="rect">
            <a:avLst/>
          </a:prstGeom>
          <a:solidFill>
            <a:srgbClr val="F26F21"/>
          </a:solidFill>
          <a:ln/>
        </p:spPr>
        <p:txBody>
          <a:bodyPr/>
          <a:lstStyle/>
          <a:p>
            <a:endParaRPr lang="en-US"/>
          </a:p>
        </p:txBody>
      </p:sp>
      <p:pic>
        <p:nvPicPr>
          <p:cNvPr id="34" name="Image 1" descr="preencoded.png"/>
          <p:cNvPicPr>
            <a:picLocks noChangeAspect="1"/>
          </p:cNvPicPr>
          <p:nvPr/>
        </p:nvPicPr>
        <p:blipFill>
          <a:blip r:embed="rId4"/>
          <a:srcRect t="1074" b="12350"/>
          <a:stretch/>
        </p:blipFill>
        <p:spPr>
          <a:xfrm>
            <a:off x="914400" y="7096363"/>
            <a:ext cx="3857625" cy="2504837"/>
          </a:xfrm>
          <a:prstGeom prst="rect">
            <a:avLst/>
          </a:prstGeom>
        </p:spPr>
      </p:pic>
      <p:sp>
        <p:nvSpPr>
          <p:cNvPr id="35" name="Shape 31"/>
          <p:cNvSpPr/>
          <p:nvPr/>
        </p:nvSpPr>
        <p:spPr>
          <a:xfrm>
            <a:off x="914400" y="8562975"/>
            <a:ext cx="3857625" cy="1038225"/>
          </a:xfrm>
          <a:prstGeom prst="rect">
            <a:avLst/>
          </a:prstGeom>
          <a:gradFill rotWithShape="1">
            <a:gsLst>
              <a:gs pos="0">
                <a:srgbClr val="0C0D0F">
                  <a:alpha val="0"/>
                </a:srgbClr>
              </a:gs>
              <a:gs pos="70000">
                <a:srgbClr val="0C0D0F">
                  <a:alpha val="85000"/>
                </a:srgbClr>
              </a:gs>
            </a:gsLst>
            <a:lin ang="5400000" scaled="0"/>
          </a:gradFill>
          <a:ln/>
        </p:spPr>
        <p:txBody>
          <a:bodyPr/>
          <a:lstStyle/>
          <a:p>
            <a:endParaRPr lang="en-US"/>
          </a:p>
        </p:txBody>
      </p:sp>
      <p:sp>
        <p:nvSpPr>
          <p:cNvPr id="36" name="Text 32"/>
          <p:cNvSpPr/>
          <p:nvPr/>
        </p:nvSpPr>
        <p:spPr>
          <a:xfrm>
            <a:off x="1085850" y="9096375"/>
            <a:ext cx="3866198"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37" dirty="0">
                <a:solidFill>
                  <a:srgbClr val="FFFFFF"/>
                </a:solidFill>
                <a:latin typeface="Barlow Semi Condensed" pitchFamily="34" charset="0"/>
                <a:ea typeface="Barlow Semi Condensed" pitchFamily="34" charset="-122"/>
                <a:cs typeface="Barlow Semi Condensed" pitchFamily="34" charset="-120"/>
              </a:rPr>
              <a:t>SOURCE</a:t>
            </a:r>
            <a:endParaRPr lang="en-US" sz="1950" dirty="0"/>
          </a:p>
        </p:txBody>
      </p:sp>
      <p:sp>
        <p:nvSpPr>
          <p:cNvPr id="37" name="Shape 33"/>
          <p:cNvSpPr/>
          <p:nvPr/>
        </p:nvSpPr>
        <p:spPr>
          <a:xfrm>
            <a:off x="5114925" y="7043023"/>
            <a:ext cx="3857625" cy="2558177"/>
          </a:xfrm>
          <a:prstGeom prst="rect">
            <a:avLst/>
          </a:prstGeom>
          <a:solidFill>
            <a:srgbClr val="EEEDE9"/>
          </a:solidFill>
          <a:ln/>
        </p:spPr>
        <p:txBody>
          <a:bodyPr/>
          <a:lstStyle/>
          <a:p>
            <a:endParaRPr lang="en-US"/>
          </a:p>
        </p:txBody>
      </p:sp>
      <p:sp>
        <p:nvSpPr>
          <p:cNvPr id="38" name="Shape 34"/>
          <p:cNvSpPr/>
          <p:nvPr/>
        </p:nvSpPr>
        <p:spPr>
          <a:xfrm>
            <a:off x="5114925" y="7043023"/>
            <a:ext cx="3857625" cy="53340"/>
          </a:xfrm>
          <a:prstGeom prst="rect">
            <a:avLst/>
          </a:prstGeom>
          <a:solidFill>
            <a:srgbClr val="F26F21"/>
          </a:solidFill>
          <a:ln/>
        </p:spPr>
        <p:txBody>
          <a:bodyPr/>
          <a:lstStyle/>
          <a:p>
            <a:endParaRPr lang="en-US"/>
          </a:p>
        </p:txBody>
      </p:sp>
      <p:sp>
        <p:nvSpPr>
          <p:cNvPr id="39" name="Shape 35"/>
          <p:cNvSpPr/>
          <p:nvPr/>
        </p:nvSpPr>
        <p:spPr>
          <a:xfrm>
            <a:off x="5114925" y="7096363"/>
            <a:ext cx="3857625" cy="2504837"/>
          </a:xfrm>
          <a:prstGeom prst="rect">
            <a:avLst/>
          </a:prstGeom>
          <a:solidFill>
            <a:srgbClr val="7F7F7F">
              <a:alpha val="8000"/>
            </a:srgbClr>
          </a:solidFill>
          <a:ln/>
        </p:spPr>
        <p:txBody>
          <a:bodyPr/>
          <a:lstStyle/>
          <a:p>
            <a:endParaRPr lang="en-US"/>
          </a:p>
        </p:txBody>
      </p:sp>
      <p:pic>
        <p:nvPicPr>
          <p:cNvPr id="40" name="Image 2" descr="preencoded.png"/>
          <p:cNvPicPr>
            <a:picLocks noChangeAspect="1"/>
          </p:cNvPicPr>
          <p:nvPr/>
        </p:nvPicPr>
        <p:blipFill>
          <a:blip r:embed="rId5"/>
          <a:srcRect l="3456" r="3456"/>
          <a:stretch/>
        </p:blipFill>
        <p:spPr>
          <a:xfrm>
            <a:off x="5114925" y="7096363"/>
            <a:ext cx="3857625" cy="2504837"/>
          </a:xfrm>
          <a:prstGeom prst="rect">
            <a:avLst/>
          </a:prstGeom>
        </p:spPr>
      </p:pic>
      <p:sp>
        <p:nvSpPr>
          <p:cNvPr id="41" name="Shape 36"/>
          <p:cNvSpPr/>
          <p:nvPr/>
        </p:nvSpPr>
        <p:spPr>
          <a:xfrm>
            <a:off x="5114925" y="8562975"/>
            <a:ext cx="3857625" cy="1038225"/>
          </a:xfrm>
          <a:prstGeom prst="rect">
            <a:avLst/>
          </a:prstGeom>
          <a:gradFill rotWithShape="1">
            <a:gsLst>
              <a:gs pos="0">
                <a:srgbClr val="0C0D0F">
                  <a:alpha val="0"/>
                </a:srgbClr>
              </a:gs>
              <a:gs pos="70000">
                <a:srgbClr val="0C0D0F">
                  <a:alpha val="85000"/>
                </a:srgbClr>
              </a:gs>
            </a:gsLst>
            <a:lin ang="5400000" scaled="0"/>
          </a:gradFill>
          <a:ln/>
        </p:spPr>
        <p:txBody>
          <a:bodyPr/>
          <a:lstStyle/>
          <a:p>
            <a:endParaRPr lang="en-US"/>
          </a:p>
        </p:txBody>
      </p:sp>
      <p:sp>
        <p:nvSpPr>
          <p:cNvPr id="42" name="Text 37"/>
          <p:cNvSpPr/>
          <p:nvPr/>
        </p:nvSpPr>
        <p:spPr>
          <a:xfrm>
            <a:off x="5286375" y="9096375"/>
            <a:ext cx="3866198"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37" dirty="0">
                <a:solidFill>
                  <a:srgbClr val="FFFFFF"/>
                </a:solidFill>
                <a:latin typeface="Barlow Semi Condensed" pitchFamily="34" charset="0"/>
                <a:ea typeface="Barlow Semi Condensed" pitchFamily="34" charset="-122"/>
                <a:cs typeface="Barlow Semi Condensed" pitchFamily="34" charset="-120"/>
              </a:rPr>
              <a:t>CONVEYOR</a:t>
            </a:r>
            <a:endParaRPr lang="en-US" sz="1950" dirty="0"/>
          </a:p>
        </p:txBody>
      </p:sp>
      <p:sp>
        <p:nvSpPr>
          <p:cNvPr id="43" name="Shape 38"/>
          <p:cNvSpPr/>
          <p:nvPr/>
        </p:nvSpPr>
        <p:spPr>
          <a:xfrm>
            <a:off x="9315450" y="7043023"/>
            <a:ext cx="3857625" cy="2558177"/>
          </a:xfrm>
          <a:prstGeom prst="rect">
            <a:avLst/>
          </a:prstGeom>
          <a:solidFill>
            <a:srgbClr val="EEEDE9"/>
          </a:solidFill>
          <a:ln/>
        </p:spPr>
        <p:txBody>
          <a:bodyPr/>
          <a:lstStyle/>
          <a:p>
            <a:endParaRPr lang="en-US"/>
          </a:p>
        </p:txBody>
      </p:sp>
      <p:sp>
        <p:nvSpPr>
          <p:cNvPr id="44" name="Shape 39"/>
          <p:cNvSpPr/>
          <p:nvPr/>
        </p:nvSpPr>
        <p:spPr>
          <a:xfrm>
            <a:off x="9315450" y="7043023"/>
            <a:ext cx="3857625" cy="53340"/>
          </a:xfrm>
          <a:prstGeom prst="rect">
            <a:avLst/>
          </a:prstGeom>
          <a:solidFill>
            <a:srgbClr val="F26F21"/>
          </a:solidFill>
          <a:ln/>
        </p:spPr>
        <p:txBody>
          <a:bodyPr/>
          <a:lstStyle/>
          <a:p>
            <a:endParaRPr lang="en-US"/>
          </a:p>
        </p:txBody>
      </p:sp>
      <p:sp>
        <p:nvSpPr>
          <p:cNvPr id="45" name="Shape 40"/>
          <p:cNvSpPr/>
          <p:nvPr/>
        </p:nvSpPr>
        <p:spPr>
          <a:xfrm>
            <a:off x="9315450" y="7096363"/>
            <a:ext cx="3857625" cy="2504837"/>
          </a:xfrm>
          <a:prstGeom prst="rect">
            <a:avLst/>
          </a:prstGeom>
          <a:solidFill>
            <a:srgbClr val="7F7F7F">
              <a:alpha val="8000"/>
            </a:srgbClr>
          </a:solidFill>
          <a:ln/>
        </p:spPr>
        <p:txBody>
          <a:bodyPr/>
          <a:lstStyle/>
          <a:p>
            <a:endParaRPr lang="en-US"/>
          </a:p>
        </p:txBody>
      </p:sp>
      <p:pic>
        <p:nvPicPr>
          <p:cNvPr id="46" name="Image 3" descr="preencoded.png"/>
          <p:cNvPicPr>
            <a:picLocks noChangeAspect="1"/>
          </p:cNvPicPr>
          <p:nvPr/>
        </p:nvPicPr>
        <p:blipFill>
          <a:blip r:embed="rId6"/>
          <a:srcRect t="6664" b="6664"/>
          <a:stretch/>
        </p:blipFill>
        <p:spPr>
          <a:xfrm>
            <a:off x="9315450" y="7096363"/>
            <a:ext cx="3857625" cy="2504837"/>
          </a:xfrm>
          <a:prstGeom prst="rect">
            <a:avLst/>
          </a:prstGeom>
        </p:spPr>
      </p:pic>
      <p:sp>
        <p:nvSpPr>
          <p:cNvPr id="47" name="Shape 41"/>
          <p:cNvSpPr/>
          <p:nvPr/>
        </p:nvSpPr>
        <p:spPr>
          <a:xfrm>
            <a:off x="9315450" y="8562975"/>
            <a:ext cx="3857625" cy="1038225"/>
          </a:xfrm>
          <a:prstGeom prst="rect">
            <a:avLst/>
          </a:prstGeom>
          <a:gradFill rotWithShape="1">
            <a:gsLst>
              <a:gs pos="0">
                <a:srgbClr val="0C0D0F">
                  <a:alpha val="0"/>
                </a:srgbClr>
              </a:gs>
              <a:gs pos="70000">
                <a:srgbClr val="0C0D0F">
                  <a:alpha val="85000"/>
                </a:srgbClr>
              </a:gs>
            </a:gsLst>
            <a:lin ang="5400000" scaled="0"/>
          </a:gradFill>
          <a:ln/>
        </p:spPr>
        <p:txBody>
          <a:bodyPr/>
          <a:lstStyle/>
          <a:p>
            <a:endParaRPr lang="en-US"/>
          </a:p>
        </p:txBody>
      </p:sp>
      <p:sp>
        <p:nvSpPr>
          <p:cNvPr id="48" name="Text 42"/>
          <p:cNvSpPr/>
          <p:nvPr/>
        </p:nvSpPr>
        <p:spPr>
          <a:xfrm>
            <a:off x="9486900" y="9096375"/>
            <a:ext cx="3866198"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37" dirty="0">
                <a:solidFill>
                  <a:srgbClr val="FFFFFF"/>
                </a:solidFill>
                <a:latin typeface="Barlow Semi Condensed" pitchFamily="34" charset="0"/>
                <a:ea typeface="Barlow Semi Condensed" pitchFamily="34" charset="-122"/>
                <a:cs typeface="Barlow Semi Condensed" pitchFamily="34" charset="-120"/>
              </a:rPr>
              <a:t>BARGE</a:t>
            </a:r>
            <a:endParaRPr lang="en-US" sz="1950" dirty="0"/>
          </a:p>
        </p:txBody>
      </p:sp>
      <p:sp>
        <p:nvSpPr>
          <p:cNvPr id="49" name="Shape 43"/>
          <p:cNvSpPr/>
          <p:nvPr/>
        </p:nvSpPr>
        <p:spPr>
          <a:xfrm>
            <a:off x="13515975" y="7043023"/>
            <a:ext cx="3857625" cy="2558177"/>
          </a:xfrm>
          <a:prstGeom prst="rect">
            <a:avLst/>
          </a:prstGeom>
          <a:solidFill>
            <a:srgbClr val="EEEDE9"/>
          </a:solidFill>
          <a:ln/>
        </p:spPr>
        <p:txBody>
          <a:bodyPr/>
          <a:lstStyle/>
          <a:p>
            <a:endParaRPr lang="en-US"/>
          </a:p>
        </p:txBody>
      </p:sp>
      <p:sp>
        <p:nvSpPr>
          <p:cNvPr id="50" name="Shape 44"/>
          <p:cNvSpPr/>
          <p:nvPr/>
        </p:nvSpPr>
        <p:spPr>
          <a:xfrm>
            <a:off x="13515975" y="7043023"/>
            <a:ext cx="3857625" cy="53340"/>
          </a:xfrm>
          <a:prstGeom prst="rect">
            <a:avLst/>
          </a:prstGeom>
          <a:solidFill>
            <a:srgbClr val="F26F21"/>
          </a:solidFill>
          <a:ln/>
        </p:spPr>
        <p:txBody>
          <a:bodyPr/>
          <a:lstStyle/>
          <a:p>
            <a:endParaRPr lang="en-US"/>
          </a:p>
        </p:txBody>
      </p:sp>
      <p:sp>
        <p:nvSpPr>
          <p:cNvPr id="51" name="Shape 45"/>
          <p:cNvSpPr/>
          <p:nvPr/>
        </p:nvSpPr>
        <p:spPr>
          <a:xfrm>
            <a:off x="13515975" y="7096363"/>
            <a:ext cx="3857625" cy="2504837"/>
          </a:xfrm>
          <a:prstGeom prst="rect">
            <a:avLst/>
          </a:prstGeom>
          <a:solidFill>
            <a:srgbClr val="7F7F7F">
              <a:alpha val="8000"/>
            </a:srgbClr>
          </a:solidFill>
          <a:ln/>
        </p:spPr>
        <p:txBody>
          <a:bodyPr/>
          <a:lstStyle/>
          <a:p>
            <a:endParaRPr lang="en-US"/>
          </a:p>
        </p:txBody>
      </p:sp>
      <p:pic>
        <p:nvPicPr>
          <p:cNvPr id="52" name="Image 4" descr="preencoded.png"/>
          <p:cNvPicPr>
            <a:picLocks noChangeAspect="1"/>
          </p:cNvPicPr>
          <p:nvPr/>
        </p:nvPicPr>
        <p:blipFill>
          <a:blip r:embed="rId7"/>
          <a:srcRect t="2473" b="2473"/>
          <a:stretch/>
        </p:blipFill>
        <p:spPr>
          <a:xfrm>
            <a:off x="13515975" y="7096363"/>
            <a:ext cx="3857625" cy="2504837"/>
          </a:xfrm>
          <a:prstGeom prst="rect">
            <a:avLst/>
          </a:prstGeom>
        </p:spPr>
      </p:pic>
      <p:sp>
        <p:nvSpPr>
          <p:cNvPr id="53" name="Shape 46"/>
          <p:cNvSpPr/>
          <p:nvPr/>
        </p:nvSpPr>
        <p:spPr>
          <a:xfrm>
            <a:off x="13515975" y="8562975"/>
            <a:ext cx="3857625" cy="1038225"/>
          </a:xfrm>
          <a:prstGeom prst="rect">
            <a:avLst/>
          </a:prstGeom>
          <a:gradFill rotWithShape="1">
            <a:gsLst>
              <a:gs pos="0">
                <a:srgbClr val="0C0D0F">
                  <a:alpha val="0"/>
                </a:srgbClr>
              </a:gs>
              <a:gs pos="70000">
                <a:srgbClr val="0C0D0F">
                  <a:alpha val="85000"/>
                </a:srgbClr>
              </a:gs>
            </a:gsLst>
            <a:lin ang="5400000" scaled="0"/>
          </a:gradFill>
          <a:ln/>
        </p:spPr>
        <p:txBody>
          <a:bodyPr/>
          <a:lstStyle/>
          <a:p>
            <a:endParaRPr lang="en-US"/>
          </a:p>
        </p:txBody>
      </p:sp>
      <p:sp>
        <p:nvSpPr>
          <p:cNvPr id="54" name="Text 47"/>
          <p:cNvSpPr/>
          <p:nvPr/>
        </p:nvSpPr>
        <p:spPr>
          <a:xfrm>
            <a:off x="13687425" y="9096375"/>
            <a:ext cx="3866198"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37" dirty="0">
                <a:solidFill>
                  <a:srgbClr val="FFFFFF"/>
                </a:solidFill>
                <a:latin typeface="Barlow Semi Condensed" pitchFamily="34" charset="0"/>
                <a:ea typeface="Barlow Semi Condensed" pitchFamily="34" charset="-122"/>
                <a:cs typeface="Barlow Semi Condensed" pitchFamily="34" charset="-120"/>
              </a:rPr>
              <a:t>PLACEMENT</a:t>
            </a:r>
            <a:endParaRPr lang="en-US" sz="1950" dirty="0"/>
          </a:p>
        </p:txBody>
      </p:sp>
      <p:sp>
        <p:nvSpPr>
          <p:cNvPr id="55" name="Text 48"/>
          <p:cNvSpPr/>
          <p:nvPr/>
        </p:nvSpPr>
        <p:spPr>
          <a:xfrm>
            <a:off x="17079277" y="9686925"/>
            <a:ext cx="370522"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07</a:t>
            </a:r>
            <a:endParaRPr lang="en-US" sz="1950" dirty="0"/>
          </a:p>
        </p:txBody>
      </p:sp>
    </p:spTree>
    <p:extLst>
      <p:ext uri="{BB962C8B-B14F-4D97-AF65-F5344CB8AC3E}">
        <p14:creationId xmlns:p14="http://schemas.microsoft.com/office/powerpoint/2010/main" val="1149728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2014538"/>
            <a:ext cx="457200" cy="47625"/>
          </a:xfrm>
          <a:prstGeom prst="rect">
            <a:avLst/>
          </a:prstGeom>
          <a:solidFill>
            <a:srgbClr val="F26F21"/>
          </a:solidFill>
          <a:ln/>
        </p:spPr>
        <p:txBody>
          <a:bodyPr/>
          <a:lstStyle/>
          <a:p>
            <a:endParaRPr lang="en-US"/>
          </a:p>
        </p:txBody>
      </p:sp>
      <p:sp>
        <p:nvSpPr>
          <p:cNvPr id="7" name="Text 4"/>
          <p:cNvSpPr/>
          <p:nvPr/>
        </p:nvSpPr>
        <p:spPr>
          <a:xfrm>
            <a:off x="1543050" y="1866900"/>
            <a:ext cx="5629561"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CAPABILITY 01 · MARINE CONSTRUCTION</a:t>
            </a:r>
            <a:endParaRPr lang="en-US" sz="1800" dirty="0"/>
          </a:p>
        </p:txBody>
      </p:sp>
      <p:sp>
        <p:nvSpPr>
          <p:cNvPr id="8" name="Text 5"/>
          <p:cNvSpPr/>
          <p:nvPr/>
        </p:nvSpPr>
        <p:spPr>
          <a:xfrm>
            <a:off x="914400" y="2400300"/>
            <a:ext cx="10752582" cy="1437084"/>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400" b="1" dirty="0">
                <a:solidFill>
                  <a:srgbClr val="3C3D41"/>
                </a:solidFill>
                <a:latin typeface="Barlow Semi Condensed" pitchFamily="34" charset="0"/>
                <a:ea typeface="Barlow Semi Condensed" pitchFamily="34" charset="-122"/>
                <a:cs typeface="Barlow Semi Condensed" pitchFamily="34" charset="-120"/>
              </a:rPr>
              <a:t>PILE DRIVING, HAUL ROADS &amp; RETAINING STRUCTURES</a:t>
            </a:r>
            <a:endParaRPr lang="en-US" sz="5400" dirty="0"/>
          </a:p>
        </p:txBody>
      </p:sp>
      <p:sp>
        <p:nvSpPr>
          <p:cNvPr id="9" name="Text 6"/>
          <p:cNvSpPr/>
          <p:nvPr/>
        </p:nvSpPr>
        <p:spPr>
          <a:xfrm>
            <a:off x="914400" y="3989784"/>
            <a:ext cx="10752582" cy="783908"/>
          </a:xfrm>
          <a:prstGeom prst="rect">
            <a:avLst/>
          </a:prstGeom>
          <a:noFill/>
          <a:ln/>
        </p:spPr>
        <p:txBody>
          <a:bodyPr wrap="square" lIns="25400" tIns="25400" rIns="25400" bIns="25400" rtlCol="0" anchor="t">
            <a:normAutofit/>
          </a:bodyPr>
          <a:lstStyle/>
          <a:p>
            <a:pPr marL="0" indent="0" algn="l">
              <a:lnSpc>
                <a:spcPct val="99872"/>
              </a:lnSpc>
              <a:buNone/>
            </a:pPr>
            <a:r>
              <a:rPr lang="en-US" sz="2025" dirty="0">
                <a:solidFill>
                  <a:srgbClr val="2C2D31"/>
                </a:solidFill>
                <a:latin typeface="Source Sans 3" pitchFamily="34" charset="0"/>
                <a:ea typeface="Source Sans 3" pitchFamily="34" charset="-122"/>
                <a:cs typeface="Source Sans 3" pitchFamily="34" charset="-120"/>
              </a:rPr>
              <a:t>Self-performed marine and waterfront civil work with owned equipment and experienced marine crews, from material supply through final embankment.</a:t>
            </a:r>
            <a:endParaRPr lang="en-US" sz="2025" dirty="0"/>
          </a:p>
        </p:txBody>
      </p:sp>
      <p:sp>
        <p:nvSpPr>
          <p:cNvPr id="10" name="Shape 7"/>
          <p:cNvSpPr/>
          <p:nvPr/>
        </p:nvSpPr>
        <p:spPr>
          <a:xfrm>
            <a:off x="12039600" y="2910602"/>
            <a:ext cx="5334000" cy="22860"/>
          </a:xfrm>
          <a:prstGeom prst="rect">
            <a:avLst/>
          </a:prstGeom>
          <a:solidFill>
            <a:srgbClr val="F26F21"/>
          </a:solidFill>
          <a:ln/>
        </p:spPr>
        <p:txBody>
          <a:bodyPr/>
          <a:lstStyle/>
          <a:p>
            <a:endParaRPr lang="en-US"/>
          </a:p>
        </p:txBody>
      </p:sp>
      <p:sp>
        <p:nvSpPr>
          <p:cNvPr id="11" name="Text 8"/>
          <p:cNvSpPr/>
          <p:nvPr/>
        </p:nvSpPr>
        <p:spPr>
          <a:xfrm>
            <a:off x="12039600" y="3085862"/>
            <a:ext cx="5867400" cy="7239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400" b="1" dirty="0">
                <a:solidFill>
                  <a:srgbClr val="D2570F"/>
                </a:solidFill>
                <a:latin typeface="Barlow Semi Condensed" pitchFamily="34" charset="0"/>
                <a:ea typeface="Barlow Semi Condensed" pitchFamily="34" charset="-122"/>
                <a:cs typeface="Barlow Semi Condensed" pitchFamily="34" charset="-120"/>
              </a:rPr>
              <a:t>3.1M</a:t>
            </a:r>
            <a:endParaRPr lang="en-US" sz="5400" dirty="0"/>
          </a:p>
        </p:txBody>
      </p:sp>
      <p:sp>
        <p:nvSpPr>
          <p:cNvPr id="12" name="Text 9"/>
          <p:cNvSpPr/>
          <p:nvPr/>
        </p:nvSpPr>
        <p:spPr>
          <a:xfrm>
            <a:off x="12039600" y="3828812"/>
            <a:ext cx="586740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CUBIC YARDS OF MATERIAL PLACED</a:t>
            </a:r>
            <a:endParaRPr lang="en-US" sz="1800" dirty="0"/>
          </a:p>
        </p:txBody>
      </p:sp>
      <p:sp>
        <p:nvSpPr>
          <p:cNvPr id="13" name="Text 10"/>
          <p:cNvSpPr/>
          <p:nvPr/>
        </p:nvSpPr>
        <p:spPr>
          <a:xfrm>
            <a:off x="12039600" y="4381262"/>
            <a:ext cx="5867400" cy="335280"/>
          </a:xfrm>
          <a:prstGeom prst="rect">
            <a:avLst/>
          </a:prstGeom>
          <a:noFill/>
          <a:ln/>
        </p:spPr>
        <p:txBody>
          <a:bodyPr wrap="square" lIns="25400" tIns="25400" rIns="25400" bIns="25400" rtlCol="0" anchor="t">
            <a:normAutofit/>
          </a:bodyPr>
          <a:lstStyle/>
          <a:p>
            <a:pPr marL="0" indent="0" algn="l">
              <a:lnSpc>
                <a:spcPct val="90698"/>
              </a:lnSpc>
              <a:buNone/>
            </a:pPr>
            <a:r>
              <a:rPr lang="en-US" sz="1800" i="1" dirty="0">
                <a:solidFill>
                  <a:srgbClr val="6E7075"/>
                </a:solidFill>
                <a:latin typeface="Source Sans 3" pitchFamily="34" charset="0"/>
                <a:ea typeface="Source Sans 3" pitchFamily="34" charset="-122"/>
                <a:cs typeface="Source Sans 3" pitchFamily="34" charset="-120"/>
              </a:rPr>
              <a:t>Projects currently underway</a:t>
            </a:r>
            <a:endParaRPr lang="en-US" sz="1800" dirty="0"/>
          </a:p>
        </p:txBody>
      </p:sp>
      <p:sp>
        <p:nvSpPr>
          <p:cNvPr id="14" name="Shape 11"/>
          <p:cNvSpPr/>
          <p:nvPr/>
        </p:nvSpPr>
        <p:spPr>
          <a:xfrm>
            <a:off x="914400" y="6282452"/>
            <a:ext cx="16459200" cy="9525"/>
          </a:xfrm>
          <a:prstGeom prst="rect">
            <a:avLst/>
          </a:prstGeom>
          <a:solidFill>
            <a:srgbClr val="D8D9DB"/>
          </a:solidFill>
          <a:ln/>
        </p:spPr>
        <p:txBody>
          <a:bodyPr/>
          <a:lstStyle/>
          <a:p>
            <a:endParaRPr lang="en-US"/>
          </a:p>
        </p:txBody>
      </p:sp>
      <p:sp>
        <p:nvSpPr>
          <p:cNvPr id="15" name="Shape 12"/>
          <p:cNvSpPr/>
          <p:nvPr/>
        </p:nvSpPr>
        <p:spPr>
          <a:xfrm>
            <a:off x="914400" y="5021342"/>
            <a:ext cx="16459200" cy="9525"/>
          </a:xfrm>
          <a:prstGeom prst="rect">
            <a:avLst/>
          </a:prstGeom>
          <a:solidFill>
            <a:srgbClr val="D8D9DB"/>
          </a:solidFill>
          <a:ln/>
        </p:spPr>
        <p:txBody>
          <a:bodyPr/>
          <a:lstStyle/>
          <a:p>
            <a:endParaRPr lang="en-US"/>
          </a:p>
        </p:txBody>
      </p:sp>
      <p:sp>
        <p:nvSpPr>
          <p:cNvPr id="16" name="Shape 13"/>
          <p:cNvSpPr/>
          <p:nvPr/>
        </p:nvSpPr>
        <p:spPr>
          <a:xfrm rot="2700000">
            <a:off x="914400" y="5352812"/>
            <a:ext cx="114300" cy="114300"/>
          </a:xfrm>
          <a:prstGeom prst="rect">
            <a:avLst/>
          </a:prstGeom>
          <a:solidFill>
            <a:srgbClr val="F26F21"/>
          </a:solidFill>
          <a:ln/>
        </p:spPr>
        <p:txBody>
          <a:bodyPr/>
          <a:lstStyle/>
          <a:p>
            <a:endParaRPr lang="en-US"/>
          </a:p>
        </p:txBody>
      </p:sp>
      <p:sp>
        <p:nvSpPr>
          <p:cNvPr id="17" name="Text 14"/>
          <p:cNvSpPr/>
          <p:nvPr/>
        </p:nvSpPr>
        <p:spPr>
          <a:xfrm>
            <a:off x="1181100" y="5238512"/>
            <a:ext cx="5406390" cy="398145"/>
          </a:xfrm>
          <a:prstGeom prst="rect">
            <a:avLst/>
          </a:prstGeom>
          <a:noFill/>
          <a:ln/>
        </p:spPr>
        <p:txBody>
          <a:bodyPr wrap="square" lIns="25400" tIns="25400" rIns="25400" bIns="25400" rtlCol="0" anchor="t">
            <a:normAutofit/>
          </a:bodyPr>
          <a:lstStyle/>
          <a:p>
            <a:pPr marL="0" indent="0" algn="l">
              <a:lnSpc>
                <a:spcPct val="96429"/>
              </a:lnSpc>
              <a:buNone/>
            </a:pPr>
            <a:r>
              <a:rPr lang="en-US" sz="2025" dirty="0">
                <a:solidFill>
                  <a:srgbClr val="2C2D31"/>
                </a:solidFill>
                <a:latin typeface="Source Sans 3" pitchFamily="34" charset="0"/>
                <a:ea typeface="Source Sans 3" pitchFamily="34" charset="-122"/>
                <a:cs typeface="Source Sans 3" pitchFamily="34" charset="-120"/>
              </a:rPr>
              <a:t>Pile driving: sheet, pipe, precast</a:t>
            </a:r>
            <a:endParaRPr lang="en-US" sz="2025" dirty="0"/>
          </a:p>
        </p:txBody>
      </p:sp>
      <p:sp>
        <p:nvSpPr>
          <p:cNvPr id="18" name="Shape 15"/>
          <p:cNvSpPr/>
          <p:nvPr/>
        </p:nvSpPr>
        <p:spPr>
          <a:xfrm rot="2700000">
            <a:off x="6553200" y="5352812"/>
            <a:ext cx="114300" cy="114300"/>
          </a:xfrm>
          <a:prstGeom prst="rect">
            <a:avLst/>
          </a:prstGeom>
          <a:solidFill>
            <a:srgbClr val="F26F21"/>
          </a:solidFill>
          <a:ln/>
        </p:spPr>
        <p:txBody>
          <a:bodyPr/>
          <a:lstStyle/>
          <a:p>
            <a:endParaRPr lang="en-US"/>
          </a:p>
        </p:txBody>
      </p:sp>
      <p:sp>
        <p:nvSpPr>
          <p:cNvPr id="19" name="Text 16"/>
          <p:cNvSpPr/>
          <p:nvPr/>
        </p:nvSpPr>
        <p:spPr>
          <a:xfrm>
            <a:off x="6819900" y="5238512"/>
            <a:ext cx="5406390" cy="398145"/>
          </a:xfrm>
          <a:prstGeom prst="rect">
            <a:avLst/>
          </a:prstGeom>
          <a:noFill/>
          <a:ln/>
        </p:spPr>
        <p:txBody>
          <a:bodyPr wrap="square" lIns="25400" tIns="25400" rIns="25400" bIns="25400" rtlCol="0" anchor="t">
            <a:normAutofit/>
          </a:bodyPr>
          <a:lstStyle/>
          <a:p>
            <a:pPr marL="0" indent="0" algn="l">
              <a:lnSpc>
                <a:spcPct val="96429"/>
              </a:lnSpc>
              <a:buNone/>
            </a:pPr>
            <a:r>
              <a:rPr lang="en-US" sz="2025" dirty="0">
                <a:solidFill>
                  <a:srgbClr val="2C2D31"/>
                </a:solidFill>
                <a:latin typeface="Source Sans 3" pitchFamily="34" charset="0"/>
                <a:ea typeface="Source Sans 3" pitchFamily="34" charset="-122"/>
                <a:cs typeface="Source Sans 3" pitchFamily="34" charset="-120"/>
              </a:rPr>
              <a:t>Levee construction</a:t>
            </a:r>
            <a:endParaRPr lang="en-US" sz="2025" dirty="0"/>
          </a:p>
        </p:txBody>
      </p:sp>
      <p:sp>
        <p:nvSpPr>
          <p:cNvPr id="20" name="Shape 17"/>
          <p:cNvSpPr/>
          <p:nvPr/>
        </p:nvSpPr>
        <p:spPr>
          <a:xfrm rot="2700000">
            <a:off x="12192000" y="5352812"/>
            <a:ext cx="114300" cy="114300"/>
          </a:xfrm>
          <a:prstGeom prst="rect">
            <a:avLst/>
          </a:prstGeom>
          <a:solidFill>
            <a:srgbClr val="F26F21"/>
          </a:solidFill>
          <a:ln/>
        </p:spPr>
        <p:txBody>
          <a:bodyPr/>
          <a:lstStyle/>
          <a:p>
            <a:endParaRPr lang="en-US"/>
          </a:p>
        </p:txBody>
      </p:sp>
      <p:sp>
        <p:nvSpPr>
          <p:cNvPr id="21" name="Text 18"/>
          <p:cNvSpPr/>
          <p:nvPr/>
        </p:nvSpPr>
        <p:spPr>
          <a:xfrm>
            <a:off x="12458700" y="5238512"/>
            <a:ext cx="5406390" cy="398145"/>
          </a:xfrm>
          <a:prstGeom prst="rect">
            <a:avLst/>
          </a:prstGeom>
          <a:noFill/>
          <a:ln/>
        </p:spPr>
        <p:txBody>
          <a:bodyPr wrap="square" lIns="25400" tIns="25400" rIns="25400" bIns="25400" rtlCol="0" anchor="t">
            <a:normAutofit/>
          </a:bodyPr>
          <a:lstStyle/>
          <a:p>
            <a:pPr marL="0" indent="0" algn="l">
              <a:lnSpc>
                <a:spcPct val="96429"/>
              </a:lnSpc>
              <a:buNone/>
            </a:pPr>
            <a:r>
              <a:rPr lang="en-US" sz="2025" dirty="0">
                <a:solidFill>
                  <a:srgbClr val="2C2D31"/>
                </a:solidFill>
                <a:latin typeface="Source Sans 3" pitchFamily="34" charset="0"/>
                <a:ea typeface="Source Sans 3" pitchFamily="34" charset="-122"/>
                <a:cs typeface="Source Sans 3" pitchFamily="34" charset="-120"/>
              </a:rPr>
              <a:t>Retaining structures</a:t>
            </a:r>
            <a:endParaRPr lang="en-US" sz="2025" dirty="0"/>
          </a:p>
        </p:txBody>
      </p:sp>
      <p:sp>
        <p:nvSpPr>
          <p:cNvPr id="22" name="Shape 19"/>
          <p:cNvSpPr/>
          <p:nvPr/>
        </p:nvSpPr>
        <p:spPr>
          <a:xfrm rot="2700000">
            <a:off x="914400" y="5827157"/>
            <a:ext cx="114300" cy="114300"/>
          </a:xfrm>
          <a:prstGeom prst="rect">
            <a:avLst/>
          </a:prstGeom>
          <a:solidFill>
            <a:srgbClr val="F26F21"/>
          </a:solidFill>
          <a:ln/>
        </p:spPr>
        <p:txBody>
          <a:bodyPr/>
          <a:lstStyle/>
          <a:p>
            <a:endParaRPr lang="en-US"/>
          </a:p>
        </p:txBody>
      </p:sp>
      <p:sp>
        <p:nvSpPr>
          <p:cNvPr id="23" name="Text 20"/>
          <p:cNvSpPr/>
          <p:nvPr/>
        </p:nvSpPr>
        <p:spPr>
          <a:xfrm>
            <a:off x="1181100" y="5712857"/>
            <a:ext cx="5406390" cy="398145"/>
          </a:xfrm>
          <a:prstGeom prst="rect">
            <a:avLst/>
          </a:prstGeom>
          <a:noFill/>
          <a:ln/>
        </p:spPr>
        <p:txBody>
          <a:bodyPr wrap="square" lIns="25400" tIns="25400" rIns="25400" bIns="25400" rtlCol="0" anchor="t">
            <a:normAutofit/>
          </a:bodyPr>
          <a:lstStyle/>
          <a:p>
            <a:pPr marL="0" indent="0" algn="l">
              <a:lnSpc>
                <a:spcPct val="96429"/>
              </a:lnSpc>
              <a:buNone/>
            </a:pPr>
            <a:r>
              <a:rPr lang="en-US" sz="2025" dirty="0">
                <a:solidFill>
                  <a:srgbClr val="2C2D31"/>
                </a:solidFill>
                <a:latin typeface="Source Sans 3" pitchFamily="34" charset="0"/>
                <a:ea typeface="Source Sans 3" pitchFamily="34" charset="-122"/>
                <a:cs typeface="Source Sans 3" pitchFamily="34" charset="-120"/>
              </a:rPr>
              <a:t>Sand supply and placement</a:t>
            </a:r>
            <a:endParaRPr lang="en-US" sz="2025" dirty="0"/>
          </a:p>
        </p:txBody>
      </p:sp>
      <p:sp>
        <p:nvSpPr>
          <p:cNvPr id="24" name="Shape 21"/>
          <p:cNvSpPr/>
          <p:nvPr/>
        </p:nvSpPr>
        <p:spPr>
          <a:xfrm rot="2700000">
            <a:off x="6553200" y="5827157"/>
            <a:ext cx="114300" cy="114300"/>
          </a:xfrm>
          <a:prstGeom prst="rect">
            <a:avLst/>
          </a:prstGeom>
          <a:solidFill>
            <a:srgbClr val="F26F21"/>
          </a:solidFill>
          <a:ln/>
        </p:spPr>
        <p:txBody>
          <a:bodyPr/>
          <a:lstStyle/>
          <a:p>
            <a:endParaRPr lang="en-US"/>
          </a:p>
        </p:txBody>
      </p:sp>
      <p:sp>
        <p:nvSpPr>
          <p:cNvPr id="25" name="Text 22"/>
          <p:cNvSpPr/>
          <p:nvPr/>
        </p:nvSpPr>
        <p:spPr>
          <a:xfrm>
            <a:off x="6819900" y="5712857"/>
            <a:ext cx="5406390" cy="398145"/>
          </a:xfrm>
          <a:prstGeom prst="rect">
            <a:avLst/>
          </a:prstGeom>
          <a:noFill/>
          <a:ln/>
        </p:spPr>
        <p:txBody>
          <a:bodyPr wrap="square" lIns="25400" tIns="25400" rIns="25400" bIns="25400" rtlCol="0" anchor="t">
            <a:normAutofit/>
          </a:bodyPr>
          <a:lstStyle/>
          <a:p>
            <a:pPr marL="0" indent="0" algn="l">
              <a:lnSpc>
                <a:spcPct val="96429"/>
              </a:lnSpc>
              <a:buNone/>
            </a:pPr>
            <a:r>
              <a:rPr lang="en-US" sz="2025" dirty="0">
                <a:solidFill>
                  <a:srgbClr val="2C2D31"/>
                </a:solidFill>
                <a:latin typeface="Source Sans 3" pitchFamily="34" charset="0"/>
                <a:ea typeface="Source Sans 3" pitchFamily="34" charset="-122"/>
                <a:cs typeface="Source Sans 3" pitchFamily="34" charset="-120"/>
              </a:rPr>
              <a:t>Haul roads</a:t>
            </a:r>
            <a:endParaRPr lang="en-US" sz="2025" dirty="0"/>
          </a:p>
        </p:txBody>
      </p:sp>
      <p:sp>
        <p:nvSpPr>
          <p:cNvPr id="26" name="Shape 23"/>
          <p:cNvSpPr/>
          <p:nvPr/>
        </p:nvSpPr>
        <p:spPr>
          <a:xfrm rot="2700000">
            <a:off x="12192000" y="5827157"/>
            <a:ext cx="114300" cy="114300"/>
          </a:xfrm>
          <a:prstGeom prst="rect">
            <a:avLst/>
          </a:prstGeom>
          <a:solidFill>
            <a:srgbClr val="F26F21"/>
          </a:solidFill>
          <a:ln/>
        </p:spPr>
        <p:txBody>
          <a:bodyPr/>
          <a:lstStyle/>
          <a:p>
            <a:endParaRPr lang="en-US"/>
          </a:p>
        </p:txBody>
      </p:sp>
      <p:sp>
        <p:nvSpPr>
          <p:cNvPr id="27" name="Text 24"/>
          <p:cNvSpPr/>
          <p:nvPr/>
        </p:nvSpPr>
        <p:spPr>
          <a:xfrm>
            <a:off x="12458700" y="5712857"/>
            <a:ext cx="5406390" cy="398145"/>
          </a:xfrm>
          <a:prstGeom prst="rect">
            <a:avLst/>
          </a:prstGeom>
          <a:noFill/>
          <a:ln/>
        </p:spPr>
        <p:txBody>
          <a:bodyPr wrap="square" lIns="25400" tIns="25400" rIns="25400" bIns="25400" rtlCol="0" anchor="t">
            <a:normAutofit/>
          </a:bodyPr>
          <a:lstStyle/>
          <a:p>
            <a:pPr marL="0" indent="0" algn="l">
              <a:lnSpc>
                <a:spcPct val="96429"/>
              </a:lnSpc>
              <a:buNone/>
            </a:pPr>
            <a:r>
              <a:rPr lang="en-US" sz="2025" dirty="0">
                <a:solidFill>
                  <a:srgbClr val="2C2D31"/>
                </a:solidFill>
                <a:latin typeface="Source Sans 3" pitchFamily="34" charset="0"/>
                <a:ea typeface="Source Sans 3" pitchFamily="34" charset="-122"/>
                <a:cs typeface="Source Sans 3" pitchFamily="34" charset="-120"/>
              </a:rPr>
              <a:t>Dredging</a:t>
            </a:r>
            <a:endParaRPr lang="en-US" sz="2025" dirty="0"/>
          </a:p>
        </p:txBody>
      </p:sp>
      <p:sp>
        <p:nvSpPr>
          <p:cNvPr id="28" name="Shape 25"/>
          <p:cNvSpPr/>
          <p:nvPr/>
        </p:nvSpPr>
        <p:spPr>
          <a:xfrm>
            <a:off x="914400" y="6575822"/>
            <a:ext cx="5308521" cy="3025378"/>
          </a:xfrm>
          <a:prstGeom prst="rect">
            <a:avLst/>
          </a:prstGeom>
          <a:solidFill>
            <a:srgbClr val="EEEDE9"/>
          </a:solidFill>
          <a:ln/>
        </p:spPr>
        <p:txBody>
          <a:bodyPr/>
          <a:lstStyle/>
          <a:p>
            <a:endParaRPr lang="en-US"/>
          </a:p>
        </p:txBody>
      </p:sp>
      <p:sp>
        <p:nvSpPr>
          <p:cNvPr id="29" name="Shape 26"/>
          <p:cNvSpPr/>
          <p:nvPr/>
        </p:nvSpPr>
        <p:spPr>
          <a:xfrm>
            <a:off x="914400" y="6575822"/>
            <a:ext cx="5308521" cy="53340"/>
          </a:xfrm>
          <a:prstGeom prst="rect">
            <a:avLst/>
          </a:prstGeom>
          <a:solidFill>
            <a:srgbClr val="F26F21"/>
          </a:solidFill>
          <a:ln/>
        </p:spPr>
        <p:txBody>
          <a:bodyPr/>
          <a:lstStyle/>
          <a:p>
            <a:endParaRPr lang="en-US"/>
          </a:p>
        </p:txBody>
      </p:sp>
      <p:sp>
        <p:nvSpPr>
          <p:cNvPr id="30" name="Shape 27"/>
          <p:cNvSpPr/>
          <p:nvPr/>
        </p:nvSpPr>
        <p:spPr>
          <a:xfrm>
            <a:off x="914400" y="6629162"/>
            <a:ext cx="5308521" cy="2972038"/>
          </a:xfrm>
          <a:prstGeom prst="rect">
            <a:avLst/>
          </a:prstGeom>
          <a:solidFill>
            <a:srgbClr val="7F7F7F">
              <a:alpha val="8000"/>
            </a:srgbClr>
          </a:solidFill>
          <a:ln/>
        </p:spPr>
        <p:txBody>
          <a:bodyPr/>
          <a:lstStyle/>
          <a:p>
            <a:endParaRPr lang="en-US"/>
          </a:p>
        </p:txBody>
      </p:sp>
      <p:pic>
        <p:nvPicPr>
          <p:cNvPr id="31" name="Image 1" descr="preencoded.png"/>
          <p:cNvPicPr>
            <a:picLocks noChangeAspect="1"/>
          </p:cNvPicPr>
          <p:nvPr/>
        </p:nvPicPr>
        <p:blipFill>
          <a:blip r:embed="rId4"/>
          <a:srcRect t="2776" b="2776"/>
          <a:stretch/>
        </p:blipFill>
        <p:spPr>
          <a:xfrm>
            <a:off x="914400" y="6629162"/>
            <a:ext cx="5308521" cy="2972038"/>
          </a:xfrm>
          <a:prstGeom prst="rect">
            <a:avLst/>
          </a:prstGeom>
        </p:spPr>
      </p:pic>
      <p:sp>
        <p:nvSpPr>
          <p:cNvPr id="32" name="Shape 28"/>
          <p:cNvSpPr/>
          <p:nvPr/>
        </p:nvSpPr>
        <p:spPr>
          <a:xfrm>
            <a:off x="914400" y="8315325"/>
            <a:ext cx="5308521" cy="1285875"/>
          </a:xfrm>
          <a:prstGeom prst="rect">
            <a:avLst/>
          </a:prstGeom>
          <a:gradFill rotWithShape="1">
            <a:gsLst>
              <a:gs pos="0">
                <a:srgbClr val="0C0D0F">
                  <a:alpha val="0"/>
                </a:srgbClr>
              </a:gs>
              <a:gs pos="70000">
                <a:srgbClr val="0C0D0F">
                  <a:alpha val="85000"/>
                </a:srgbClr>
              </a:gs>
            </a:gsLst>
            <a:lin ang="5400000" scaled="0"/>
          </a:gradFill>
          <a:ln/>
        </p:spPr>
        <p:txBody>
          <a:bodyPr/>
          <a:lstStyle/>
          <a:p>
            <a:endParaRPr lang="en-US"/>
          </a:p>
        </p:txBody>
      </p:sp>
      <p:sp>
        <p:nvSpPr>
          <p:cNvPr id="33" name="Text 29"/>
          <p:cNvSpPr/>
          <p:nvPr/>
        </p:nvSpPr>
        <p:spPr>
          <a:xfrm>
            <a:off x="1162050" y="8982075"/>
            <a:ext cx="5294543"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58" dirty="0">
                <a:solidFill>
                  <a:srgbClr val="FFFFFF"/>
                </a:solidFill>
                <a:latin typeface="Barlow Semi Condensed" pitchFamily="34" charset="0"/>
                <a:ea typeface="Barlow Semi Condensed" pitchFamily="34" charset="-122"/>
                <a:cs typeface="Barlow Semi Condensed" pitchFamily="34" charset="-120"/>
              </a:rPr>
              <a:t>RETAINING STRUCTURES</a:t>
            </a:r>
            <a:endParaRPr lang="en-US" sz="2250" dirty="0"/>
          </a:p>
        </p:txBody>
      </p:sp>
      <p:sp>
        <p:nvSpPr>
          <p:cNvPr id="34" name="Shape 30"/>
          <p:cNvSpPr/>
          <p:nvPr/>
        </p:nvSpPr>
        <p:spPr>
          <a:xfrm>
            <a:off x="6489621" y="6575822"/>
            <a:ext cx="5308640" cy="3025378"/>
          </a:xfrm>
          <a:prstGeom prst="rect">
            <a:avLst/>
          </a:prstGeom>
          <a:solidFill>
            <a:srgbClr val="EEEDE9"/>
          </a:solidFill>
          <a:ln/>
        </p:spPr>
        <p:txBody>
          <a:bodyPr/>
          <a:lstStyle/>
          <a:p>
            <a:endParaRPr lang="en-US"/>
          </a:p>
        </p:txBody>
      </p:sp>
      <p:sp>
        <p:nvSpPr>
          <p:cNvPr id="35" name="Shape 31"/>
          <p:cNvSpPr/>
          <p:nvPr/>
        </p:nvSpPr>
        <p:spPr>
          <a:xfrm>
            <a:off x="6489621" y="6575822"/>
            <a:ext cx="5308640" cy="53340"/>
          </a:xfrm>
          <a:prstGeom prst="rect">
            <a:avLst/>
          </a:prstGeom>
          <a:solidFill>
            <a:srgbClr val="F26F21"/>
          </a:solidFill>
          <a:ln/>
        </p:spPr>
        <p:txBody>
          <a:bodyPr/>
          <a:lstStyle/>
          <a:p>
            <a:endParaRPr lang="en-US"/>
          </a:p>
        </p:txBody>
      </p:sp>
      <p:sp>
        <p:nvSpPr>
          <p:cNvPr id="36" name="Shape 32"/>
          <p:cNvSpPr/>
          <p:nvPr/>
        </p:nvSpPr>
        <p:spPr>
          <a:xfrm>
            <a:off x="6489621" y="6629162"/>
            <a:ext cx="5308640" cy="2972038"/>
          </a:xfrm>
          <a:prstGeom prst="rect">
            <a:avLst/>
          </a:prstGeom>
          <a:solidFill>
            <a:srgbClr val="7F7F7F">
              <a:alpha val="8000"/>
            </a:srgbClr>
          </a:solidFill>
          <a:ln/>
        </p:spPr>
        <p:txBody>
          <a:bodyPr/>
          <a:lstStyle/>
          <a:p>
            <a:endParaRPr lang="en-US"/>
          </a:p>
        </p:txBody>
      </p:sp>
      <p:pic>
        <p:nvPicPr>
          <p:cNvPr id="37" name="Image 2" descr="preencoded.png"/>
          <p:cNvPicPr>
            <a:picLocks noChangeAspect="1"/>
          </p:cNvPicPr>
          <p:nvPr/>
        </p:nvPicPr>
        <p:blipFill>
          <a:blip r:embed="rId5"/>
          <a:srcRect t="12677" b="12677"/>
          <a:stretch/>
        </p:blipFill>
        <p:spPr>
          <a:xfrm>
            <a:off x="6489621" y="6629162"/>
            <a:ext cx="5308640" cy="2972038"/>
          </a:xfrm>
          <a:prstGeom prst="rect">
            <a:avLst/>
          </a:prstGeom>
        </p:spPr>
      </p:pic>
      <p:sp>
        <p:nvSpPr>
          <p:cNvPr id="38" name="Shape 33"/>
          <p:cNvSpPr/>
          <p:nvPr/>
        </p:nvSpPr>
        <p:spPr>
          <a:xfrm>
            <a:off x="6489621" y="8315325"/>
            <a:ext cx="5308640" cy="1285875"/>
          </a:xfrm>
          <a:prstGeom prst="rect">
            <a:avLst/>
          </a:prstGeom>
          <a:gradFill rotWithShape="1">
            <a:gsLst>
              <a:gs pos="0">
                <a:srgbClr val="0C0D0F">
                  <a:alpha val="0"/>
                </a:srgbClr>
              </a:gs>
              <a:gs pos="70000">
                <a:srgbClr val="0C0D0F">
                  <a:alpha val="85000"/>
                </a:srgbClr>
              </a:gs>
            </a:gsLst>
            <a:lin ang="5400000" scaled="0"/>
          </a:gradFill>
          <a:ln/>
        </p:spPr>
        <p:txBody>
          <a:bodyPr/>
          <a:lstStyle/>
          <a:p>
            <a:endParaRPr lang="en-US"/>
          </a:p>
        </p:txBody>
      </p:sp>
      <p:sp>
        <p:nvSpPr>
          <p:cNvPr id="39" name="Text 34"/>
          <p:cNvSpPr/>
          <p:nvPr/>
        </p:nvSpPr>
        <p:spPr>
          <a:xfrm>
            <a:off x="6737271" y="8982075"/>
            <a:ext cx="5294674"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58" dirty="0">
                <a:solidFill>
                  <a:srgbClr val="FFFFFF"/>
                </a:solidFill>
                <a:latin typeface="Barlow Semi Condensed" pitchFamily="34" charset="0"/>
                <a:ea typeface="Barlow Semi Condensed" pitchFamily="34" charset="-122"/>
                <a:cs typeface="Barlow Semi Condensed" pitchFamily="34" charset="-120"/>
              </a:rPr>
              <a:t>SAND PLACEMENT IN MARSH</a:t>
            </a:r>
            <a:endParaRPr lang="en-US" sz="2250" dirty="0"/>
          </a:p>
        </p:txBody>
      </p:sp>
      <p:sp>
        <p:nvSpPr>
          <p:cNvPr id="40" name="Shape 35"/>
          <p:cNvSpPr/>
          <p:nvPr/>
        </p:nvSpPr>
        <p:spPr>
          <a:xfrm>
            <a:off x="12064960" y="6575822"/>
            <a:ext cx="5308640" cy="3025378"/>
          </a:xfrm>
          <a:prstGeom prst="rect">
            <a:avLst/>
          </a:prstGeom>
          <a:solidFill>
            <a:srgbClr val="EEEDE9"/>
          </a:solidFill>
          <a:ln/>
        </p:spPr>
        <p:txBody>
          <a:bodyPr/>
          <a:lstStyle/>
          <a:p>
            <a:endParaRPr lang="en-US"/>
          </a:p>
        </p:txBody>
      </p:sp>
      <p:sp>
        <p:nvSpPr>
          <p:cNvPr id="41" name="Shape 36"/>
          <p:cNvSpPr/>
          <p:nvPr/>
        </p:nvSpPr>
        <p:spPr>
          <a:xfrm>
            <a:off x="12064960" y="6575822"/>
            <a:ext cx="5308640" cy="53340"/>
          </a:xfrm>
          <a:prstGeom prst="rect">
            <a:avLst/>
          </a:prstGeom>
          <a:solidFill>
            <a:srgbClr val="F26F21"/>
          </a:solidFill>
          <a:ln/>
        </p:spPr>
        <p:txBody>
          <a:bodyPr/>
          <a:lstStyle/>
          <a:p>
            <a:endParaRPr lang="en-US"/>
          </a:p>
        </p:txBody>
      </p:sp>
      <p:sp>
        <p:nvSpPr>
          <p:cNvPr id="42" name="Shape 37"/>
          <p:cNvSpPr/>
          <p:nvPr/>
        </p:nvSpPr>
        <p:spPr>
          <a:xfrm>
            <a:off x="12064960" y="6629162"/>
            <a:ext cx="5308640" cy="2972038"/>
          </a:xfrm>
          <a:prstGeom prst="rect">
            <a:avLst/>
          </a:prstGeom>
          <a:solidFill>
            <a:srgbClr val="7F7F7F">
              <a:alpha val="8000"/>
            </a:srgbClr>
          </a:solidFill>
          <a:ln/>
        </p:spPr>
        <p:txBody>
          <a:bodyPr/>
          <a:lstStyle/>
          <a:p>
            <a:endParaRPr lang="en-US"/>
          </a:p>
        </p:txBody>
      </p:sp>
      <p:pic>
        <p:nvPicPr>
          <p:cNvPr id="43" name="Image 3" descr="preencoded.png"/>
          <p:cNvPicPr>
            <a:picLocks noChangeAspect="1"/>
          </p:cNvPicPr>
          <p:nvPr/>
        </p:nvPicPr>
        <p:blipFill>
          <a:blip r:embed="rId6"/>
          <a:srcRect t="32101" b="32101"/>
          <a:stretch/>
        </p:blipFill>
        <p:spPr>
          <a:xfrm>
            <a:off x="12064960" y="6629162"/>
            <a:ext cx="5308640" cy="2972038"/>
          </a:xfrm>
          <a:prstGeom prst="rect">
            <a:avLst/>
          </a:prstGeom>
        </p:spPr>
      </p:pic>
      <p:sp>
        <p:nvSpPr>
          <p:cNvPr id="44" name="Shape 38"/>
          <p:cNvSpPr/>
          <p:nvPr/>
        </p:nvSpPr>
        <p:spPr>
          <a:xfrm>
            <a:off x="12064960" y="8315325"/>
            <a:ext cx="5308640" cy="1285875"/>
          </a:xfrm>
          <a:prstGeom prst="rect">
            <a:avLst/>
          </a:prstGeom>
          <a:gradFill rotWithShape="1">
            <a:gsLst>
              <a:gs pos="0">
                <a:srgbClr val="0C0D0F">
                  <a:alpha val="0"/>
                </a:srgbClr>
              </a:gs>
              <a:gs pos="70000">
                <a:srgbClr val="0C0D0F">
                  <a:alpha val="85000"/>
                </a:srgbClr>
              </a:gs>
            </a:gsLst>
            <a:lin ang="5400000" scaled="0"/>
          </a:gradFill>
          <a:ln/>
        </p:spPr>
        <p:txBody>
          <a:bodyPr/>
          <a:lstStyle/>
          <a:p>
            <a:endParaRPr lang="en-US"/>
          </a:p>
        </p:txBody>
      </p:sp>
      <p:sp>
        <p:nvSpPr>
          <p:cNvPr id="45" name="Text 39"/>
          <p:cNvSpPr/>
          <p:nvPr/>
        </p:nvSpPr>
        <p:spPr>
          <a:xfrm>
            <a:off x="12312610" y="8982075"/>
            <a:ext cx="5294674"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kern="0" spc="158" dirty="0">
                <a:solidFill>
                  <a:srgbClr val="FFFFFF"/>
                </a:solidFill>
                <a:latin typeface="Barlow Semi Condensed" pitchFamily="34" charset="0"/>
                <a:ea typeface="Barlow Semi Condensed" pitchFamily="34" charset="-122"/>
                <a:cs typeface="Barlow Semi Condensed" pitchFamily="34" charset="-120"/>
              </a:rPr>
              <a:t>PILE DRIVING</a:t>
            </a:r>
            <a:endParaRPr lang="en-US" sz="2250" dirty="0"/>
          </a:p>
        </p:txBody>
      </p:sp>
      <p:sp>
        <p:nvSpPr>
          <p:cNvPr id="46" name="Text 40"/>
          <p:cNvSpPr/>
          <p:nvPr/>
        </p:nvSpPr>
        <p:spPr>
          <a:xfrm>
            <a:off x="17089041" y="9686925"/>
            <a:ext cx="360759"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08</a:t>
            </a:r>
            <a:endParaRPr lang="en-US" sz="1950" dirty="0"/>
          </a:p>
        </p:txBody>
      </p:sp>
    </p:spTree>
    <p:extLst>
      <p:ext uri="{BB962C8B-B14F-4D97-AF65-F5344CB8AC3E}">
        <p14:creationId xmlns:p14="http://schemas.microsoft.com/office/powerpoint/2010/main" val="1531415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2052637"/>
            <a:ext cx="457200" cy="47625"/>
          </a:xfrm>
          <a:prstGeom prst="rect">
            <a:avLst/>
          </a:prstGeom>
          <a:solidFill>
            <a:srgbClr val="F26F21"/>
          </a:solidFill>
          <a:ln/>
        </p:spPr>
        <p:txBody>
          <a:bodyPr/>
          <a:lstStyle/>
          <a:p>
            <a:endParaRPr lang="en-US"/>
          </a:p>
        </p:txBody>
      </p:sp>
      <p:sp>
        <p:nvSpPr>
          <p:cNvPr id="7" name="Text 4"/>
          <p:cNvSpPr/>
          <p:nvPr/>
        </p:nvSpPr>
        <p:spPr>
          <a:xfrm>
            <a:off x="1543050" y="1905000"/>
            <a:ext cx="5629561"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CAPABILITY 01 · MARINE CONSTRUCTION</a:t>
            </a:r>
            <a:endParaRPr lang="en-US" sz="1800" dirty="0"/>
          </a:p>
        </p:txBody>
      </p:sp>
      <p:sp>
        <p:nvSpPr>
          <p:cNvPr id="8" name="Text 5"/>
          <p:cNvSpPr/>
          <p:nvPr/>
        </p:nvSpPr>
        <p:spPr>
          <a:xfrm>
            <a:off x="914400" y="2476500"/>
            <a:ext cx="7338441" cy="1514713"/>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700" b="1" dirty="0">
                <a:solidFill>
                  <a:srgbClr val="3C3D41"/>
                </a:solidFill>
                <a:latin typeface="Barlow Semi Condensed" pitchFamily="34" charset="0"/>
                <a:ea typeface="Barlow Semi Condensed" pitchFamily="34" charset="-122"/>
                <a:cs typeface="Barlow Semi Condensed" pitchFamily="34" charset="-120"/>
              </a:rPr>
              <a:t>BUILT FOR LOUISIANA SOIL</a:t>
            </a:r>
            <a:endParaRPr lang="en-US" sz="5700" dirty="0"/>
          </a:p>
        </p:txBody>
      </p:sp>
      <p:sp>
        <p:nvSpPr>
          <p:cNvPr id="9" name="Text 6"/>
          <p:cNvSpPr/>
          <p:nvPr/>
        </p:nvSpPr>
        <p:spPr>
          <a:xfrm>
            <a:off x="8801100" y="3124438"/>
            <a:ext cx="8829675" cy="866775"/>
          </a:xfrm>
          <a:prstGeom prst="rect">
            <a:avLst/>
          </a:prstGeom>
          <a:noFill/>
          <a:ln/>
        </p:spPr>
        <p:txBody>
          <a:bodyPr wrap="square" lIns="25400" tIns="25400" rIns="25400" bIns="25400" rtlCol="0" anchor="t">
            <a:normAutofit/>
          </a:bodyPr>
          <a:lstStyle/>
          <a:p>
            <a:pPr marL="0" indent="0" algn="l">
              <a:lnSpc>
                <a:spcPct val="104567"/>
              </a:lnSpc>
              <a:buNone/>
            </a:pPr>
            <a:r>
              <a:rPr lang="en-US" sz="2175" dirty="0">
                <a:solidFill>
                  <a:srgbClr val="2C2D31"/>
                </a:solidFill>
                <a:latin typeface="Source Sans 3" pitchFamily="34" charset="0"/>
                <a:ea typeface="Source Sans 3" pitchFamily="34" charset="-122"/>
                <a:cs typeface="Source Sans 3" pitchFamily="34" charset="-120"/>
              </a:rPr>
              <a:t>Our crews have built extensively on Louisiana’s marsh. We offer the equipment and skills to build locally.</a:t>
            </a:r>
            <a:endParaRPr lang="en-US" sz="2175" dirty="0"/>
          </a:p>
        </p:txBody>
      </p:sp>
      <p:sp>
        <p:nvSpPr>
          <p:cNvPr id="10" name="Shape 7"/>
          <p:cNvSpPr/>
          <p:nvPr/>
        </p:nvSpPr>
        <p:spPr>
          <a:xfrm>
            <a:off x="914400" y="4372213"/>
            <a:ext cx="5181600" cy="53340"/>
          </a:xfrm>
          <a:prstGeom prst="rect">
            <a:avLst/>
          </a:prstGeom>
          <a:solidFill>
            <a:srgbClr val="F26F21"/>
          </a:solidFill>
          <a:ln/>
        </p:spPr>
        <p:txBody>
          <a:bodyPr/>
          <a:lstStyle/>
          <a:p>
            <a:endParaRPr lang="en-US"/>
          </a:p>
        </p:txBody>
      </p:sp>
      <p:pic>
        <p:nvPicPr>
          <p:cNvPr id="11" name="Image 1" descr="preencoded.png"/>
          <p:cNvPicPr>
            <a:picLocks noChangeAspect="1"/>
          </p:cNvPicPr>
          <p:nvPr/>
        </p:nvPicPr>
        <p:blipFill>
          <a:blip r:embed="rId4"/>
          <a:srcRect l="12667" r="12667"/>
          <a:stretch/>
        </p:blipFill>
        <p:spPr>
          <a:xfrm>
            <a:off x="914400" y="4372213"/>
            <a:ext cx="5181600" cy="2857500"/>
          </a:xfrm>
          <a:prstGeom prst="rect">
            <a:avLst/>
          </a:prstGeom>
        </p:spPr>
      </p:pic>
      <p:sp>
        <p:nvSpPr>
          <p:cNvPr id="12" name="Text 8"/>
          <p:cNvSpPr/>
          <p:nvPr/>
        </p:nvSpPr>
        <p:spPr>
          <a:xfrm>
            <a:off x="914400" y="7420213"/>
            <a:ext cx="5699760" cy="495300"/>
          </a:xfrm>
          <a:prstGeom prst="rect">
            <a:avLst/>
          </a:prstGeom>
          <a:noFill/>
          <a:ln/>
        </p:spPr>
        <p:txBody>
          <a:bodyPr wrap="square" lIns="25400" tIns="25400" rIns="25400" bIns="25400" rtlCol="0" anchor="t">
            <a:normAutofit/>
          </a:bodyPr>
          <a:lstStyle/>
          <a:p>
            <a:pPr marL="0" indent="0" algn="l">
              <a:lnSpc>
                <a:spcPct val="125000"/>
              </a:lnSpc>
              <a:buNone/>
            </a:pPr>
            <a:r>
              <a:rPr lang="en-US" sz="2400" kern="0" spc="144" dirty="0">
                <a:solidFill>
                  <a:srgbClr val="3C3D41"/>
                </a:solidFill>
                <a:latin typeface="Barlow Semi Condensed" pitchFamily="34" charset="0"/>
                <a:ea typeface="Barlow Semi Condensed" pitchFamily="34" charset="-122"/>
                <a:cs typeface="Barlow Semi Condensed" pitchFamily="34" charset="-120"/>
              </a:rPr>
              <a:t>EQUIPMENT &amp; LOGISTICS</a:t>
            </a:r>
            <a:endParaRPr lang="en-US" sz="2400" dirty="0"/>
          </a:p>
        </p:txBody>
      </p:sp>
      <p:sp>
        <p:nvSpPr>
          <p:cNvPr id="13" name="Text 9"/>
          <p:cNvSpPr/>
          <p:nvPr/>
        </p:nvSpPr>
        <p:spPr>
          <a:xfrm>
            <a:off x="914400" y="8067913"/>
            <a:ext cx="5337048" cy="1115377"/>
          </a:xfrm>
          <a:prstGeom prst="rect">
            <a:avLst/>
          </a:prstGeom>
          <a:noFill/>
          <a:ln/>
        </p:spPr>
        <p:txBody>
          <a:bodyPr wrap="square" lIns="25400" tIns="25400" rIns="25400" bIns="25400" rtlCol="0" anchor="t">
            <a:normAutofit fontScale="92500"/>
          </a:bodyPr>
          <a:lstStyle/>
          <a:p>
            <a:pPr marL="0" indent="0" algn="l">
              <a:lnSpc>
                <a:spcPct val="102446"/>
              </a:lnSpc>
              <a:buNone/>
            </a:pPr>
            <a:r>
              <a:rPr lang="en-US" sz="1950" dirty="0">
                <a:solidFill>
                  <a:srgbClr val="2C2D31"/>
                </a:solidFill>
                <a:latin typeface="Source Sans 3" pitchFamily="34" charset="0"/>
                <a:ea typeface="Source Sans 3" pitchFamily="34" charset="-122"/>
                <a:cs typeface="Source Sans 3" pitchFamily="34" charset="-120"/>
              </a:rPr>
              <a:t>Owned amphibious marsh excavators on pontoons work where standard machines cannot: marsh, soft banks, and open water edges.</a:t>
            </a:r>
            <a:endParaRPr lang="en-US" sz="1950" dirty="0"/>
          </a:p>
        </p:txBody>
      </p:sp>
      <p:sp>
        <p:nvSpPr>
          <p:cNvPr id="14" name="Shape 10"/>
          <p:cNvSpPr/>
          <p:nvPr/>
        </p:nvSpPr>
        <p:spPr>
          <a:xfrm>
            <a:off x="6553200" y="4372213"/>
            <a:ext cx="5181600" cy="53340"/>
          </a:xfrm>
          <a:prstGeom prst="rect">
            <a:avLst/>
          </a:prstGeom>
          <a:solidFill>
            <a:srgbClr val="F26F21"/>
          </a:solidFill>
          <a:ln/>
        </p:spPr>
        <p:txBody>
          <a:bodyPr/>
          <a:lstStyle/>
          <a:p>
            <a:endParaRPr lang="en-US"/>
          </a:p>
        </p:txBody>
      </p:sp>
      <p:pic>
        <p:nvPicPr>
          <p:cNvPr id="15" name="Image 2" descr="preencoded.png"/>
          <p:cNvPicPr>
            <a:picLocks noChangeAspect="1"/>
          </p:cNvPicPr>
          <p:nvPr/>
        </p:nvPicPr>
        <p:blipFill>
          <a:blip r:embed="rId5"/>
          <a:srcRect t="7532" b="7532"/>
          <a:stretch/>
        </p:blipFill>
        <p:spPr>
          <a:xfrm>
            <a:off x="6553200" y="4372213"/>
            <a:ext cx="5181600" cy="2857500"/>
          </a:xfrm>
          <a:prstGeom prst="rect">
            <a:avLst/>
          </a:prstGeom>
        </p:spPr>
      </p:pic>
      <p:sp>
        <p:nvSpPr>
          <p:cNvPr id="16" name="Text 11"/>
          <p:cNvSpPr/>
          <p:nvPr/>
        </p:nvSpPr>
        <p:spPr>
          <a:xfrm>
            <a:off x="6553200" y="7420213"/>
            <a:ext cx="5699760" cy="495300"/>
          </a:xfrm>
          <a:prstGeom prst="rect">
            <a:avLst/>
          </a:prstGeom>
          <a:noFill/>
          <a:ln/>
        </p:spPr>
        <p:txBody>
          <a:bodyPr wrap="square" lIns="25400" tIns="25400" rIns="25400" bIns="25400" rtlCol="0" anchor="t">
            <a:normAutofit/>
          </a:bodyPr>
          <a:lstStyle/>
          <a:p>
            <a:pPr marL="0" indent="0" algn="l">
              <a:lnSpc>
                <a:spcPct val="125000"/>
              </a:lnSpc>
              <a:buNone/>
            </a:pPr>
            <a:r>
              <a:rPr lang="en-US" sz="2400" kern="0" spc="144" dirty="0">
                <a:solidFill>
                  <a:srgbClr val="3C3D41"/>
                </a:solidFill>
                <a:latin typeface="Barlow Semi Condensed" pitchFamily="34" charset="0"/>
                <a:ea typeface="Barlow Semi Condensed" pitchFamily="34" charset="-122"/>
                <a:cs typeface="Barlow Semi Condensed" pitchFamily="34" charset="-120"/>
              </a:rPr>
              <a:t>SAPRIC SOIL CONDITIONS</a:t>
            </a:r>
            <a:endParaRPr lang="en-US" sz="2400" dirty="0"/>
          </a:p>
        </p:txBody>
      </p:sp>
      <p:sp>
        <p:nvSpPr>
          <p:cNvPr id="17" name="Text 12"/>
          <p:cNvSpPr/>
          <p:nvPr/>
        </p:nvSpPr>
        <p:spPr>
          <a:xfrm>
            <a:off x="6553200" y="8067913"/>
            <a:ext cx="5337048" cy="1474470"/>
          </a:xfrm>
          <a:prstGeom prst="rect">
            <a:avLst/>
          </a:prstGeom>
          <a:noFill/>
          <a:ln/>
        </p:spPr>
        <p:txBody>
          <a:bodyPr wrap="square" lIns="25400" tIns="25400" rIns="25400" bIns="25400" rtlCol="0" anchor="t">
            <a:normAutofit/>
          </a:bodyPr>
          <a:lstStyle/>
          <a:p>
            <a:pPr marL="0" indent="0" algn="l">
              <a:lnSpc>
                <a:spcPct val="102446"/>
              </a:lnSpc>
              <a:buNone/>
            </a:pPr>
            <a:r>
              <a:rPr lang="en-US" sz="1950" dirty="0">
                <a:solidFill>
                  <a:srgbClr val="2C2D31"/>
                </a:solidFill>
                <a:latin typeface="Source Sans 3" pitchFamily="34" charset="0"/>
                <a:ea typeface="Source Sans 3" pitchFamily="34" charset="-122"/>
                <a:cs typeface="Source Sans 3" pitchFamily="34" charset="-120"/>
              </a:rPr>
              <a:t>The first 8 ft of organic material, sapric organic sediment (detrital peat), is stripped with amphibious equipment before embankment work.</a:t>
            </a:r>
            <a:endParaRPr lang="en-US" sz="1950" dirty="0"/>
          </a:p>
        </p:txBody>
      </p:sp>
      <p:sp>
        <p:nvSpPr>
          <p:cNvPr id="18" name="Shape 13"/>
          <p:cNvSpPr/>
          <p:nvPr/>
        </p:nvSpPr>
        <p:spPr>
          <a:xfrm>
            <a:off x="12192000" y="4372213"/>
            <a:ext cx="5181600" cy="53340"/>
          </a:xfrm>
          <a:prstGeom prst="rect">
            <a:avLst/>
          </a:prstGeom>
          <a:solidFill>
            <a:srgbClr val="F26F21"/>
          </a:solidFill>
          <a:ln/>
        </p:spPr>
        <p:txBody>
          <a:bodyPr/>
          <a:lstStyle/>
          <a:p>
            <a:endParaRPr lang="en-US"/>
          </a:p>
        </p:txBody>
      </p:sp>
      <p:pic>
        <p:nvPicPr>
          <p:cNvPr id="19" name="Image 3" descr="preencoded.png"/>
          <p:cNvPicPr>
            <a:picLocks noChangeAspect="1"/>
          </p:cNvPicPr>
          <p:nvPr/>
        </p:nvPicPr>
        <p:blipFill>
          <a:blip r:embed="rId6"/>
          <a:srcRect t="13235" b="13235"/>
          <a:stretch/>
        </p:blipFill>
        <p:spPr>
          <a:xfrm>
            <a:off x="12192000" y="4372213"/>
            <a:ext cx="5181600" cy="2857500"/>
          </a:xfrm>
          <a:prstGeom prst="rect">
            <a:avLst/>
          </a:prstGeom>
        </p:spPr>
      </p:pic>
      <p:sp>
        <p:nvSpPr>
          <p:cNvPr id="20" name="Text 14"/>
          <p:cNvSpPr/>
          <p:nvPr/>
        </p:nvSpPr>
        <p:spPr>
          <a:xfrm>
            <a:off x="12192000" y="7420213"/>
            <a:ext cx="5699760" cy="495300"/>
          </a:xfrm>
          <a:prstGeom prst="rect">
            <a:avLst/>
          </a:prstGeom>
          <a:noFill/>
          <a:ln/>
        </p:spPr>
        <p:txBody>
          <a:bodyPr wrap="square" lIns="25400" tIns="25400" rIns="25400" bIns="25400" rtlCol="0" anchor="t">
            <a:normAutofit/>
          </a:bodyPr>
          <a:lstStyle/>
          <a:p>
            <a:pPr marL="0" indent="0" algn="l">
              <a:lnSpc>
                <a:spcPct val="125000"/>
              </a:lnSpc>
              <a:buNone/>
            </a:pPr>
            <a:r>
              <a:rPr lang="en-US" sz="2400" kern="0" spc="120" dirty="0">
                <a:solidFill>
                  <a:srgbClr val="3C3D41"/>
                </a:solidFill>
                <a:latin typeface="Barlow Semi Condensed" pitchFamily="34" charset="0"/>
                <a:ea typeface="Barlow Semi Condensed" pitchFamily="34" charset="-122"/>
                <a:cs typeface="Barlow Semi Condensed" pitchFamily="34" charset="-120"/>
              </a:rPr>
              <a:t>HAUL ROAD CONSTRUCTION</a:t>
            </a:r>
            <a:endParaRPr lang="en-US" sz="2400" dirty="0"/>
          </a:p>
        </p:txBody>
      </p:sp>
      <p:sp>
        <p:nvSpPr>
          <p:cNvPr id="21" name="Text 15"/>
          <p:cNvSpPr/>
          <p:nvPr/>
        </p:nvSpPr>
        <p:spPr>
          <a:xfrm>
            <a:off x="12192000" y="8067913"/>
            <a:ext cx="5337048" cy="1474470"/>
          </a:xfrm>
          <a:prstGeom prst="rect">
            <a:avLst/>
          </a:prstGeom>
          <a:noFill/>
          <a:ln/>
        </p:spPr>
        <p:txBody>
          <a:bodyPr wrap="square" lIns="25400" tIns="25400" rIns="25400" bIns="25400" rtlCol="0" anchor="t">
            <a:normAutofit/>
          </a:bodyPr>
          <a:lstStyle/>
          <a:p>
            <a:pPr marL="0" indent="0" algn="l">
              <a:lnSpc>
                <a:spcPct val="102446"/>
              </a:lnSpc>
              <a:buNone/>
            </a:pPr>
            <a:r>
              <a:rPr lang="en-US" sz="1950" dirty="0">
                <a:solidFill>
                  <a:srgbClr val="2C2D31"/>
                </a:solidFill>
                <a:latin typeface="Source Sans 3" pitchFamily="34" charset="0"/>
                <a:ea typeface="Source Sans 3" pitchFamily="34" charset="-122"/>
                <a:cs typeface="Source Sans 3" pitchFamily="34" charset="-120"/>
              </a:rPr>
              <a:t>We build haul roads across saturated ground by trucking in fill and spreading it with dozers. We maintain these access corridors and staging platforms for the life of the project.</a:t>
            </a:r>
            <a:endParaRPr lang="en-US" sz="1950" dirty="0"/>
          </a:p>
        </p:txBody>
      </p:sp>
      <p:sp>
        <p:nvSpPr>
          <p:cNvPr id="22" name="Text 16"/>
          <p:cNvSpPr/>
          <p:nvPr/>
        </p:nvSpPr>
        <p:spPr>
          <a:xfrm>
            <a:off x="17078087" y="9686925"/>
            <a:ext cx="371713"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09</a:t>
            </a:r>
            <a:endParaRPr lang="en-US" sz="1950" dirty="0"/>
          </a:p>
        </p:txBody>
      </p:sp>
    </p:spTree>
    <p:extLst>
      <p:ext uri="{BB962C8B-B14F-4D97-AF65-F5344CB8AC3E}">
        <p14:creationId xmlns:p14="http://schemas.microsoft.com/office/powerpoint/2010/main" val="266936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0" y="1771650"/>
            <a:ext cx="7239000" cy="53340"/>
          </a:xfrm>
          <a:prstGeom prst="rect">
            <a:avLst/>
          </a:prstGeom>
          <a:solidFill>
            <a:srgbClr val="F26F21"/>
          </a:solidFill>
          <a:ln/>
        </p:spPr>
        <p:txBody>
          <a:bodyPr/>
          <a:lstStyle/>
          <a:p>
            <a:endParaRPr lang="en-US"/>
          </a:p>
        </p:txBody>
      </p:sp>
      <p:pic>
        <p:nvPicPr>
          <p:cNvPr id="7" name="Image 1" descr="preencoded.png"/>
          <p:cNvPicPr>
            <a:picLocks noChangeAspect="1"/>
          </p:cNvPicPr>
          <p:nvPr/>
        </p:nvPicPr>
        <p:blipFill>
          <a:blip r:embed="rId4"/>
          <a:srcRect t="11538" b="11538"/>
          <a:stretch/>
        </p:blipFill>
        <p:spPr>
          <a:xfrm>
            <a:off x="0" y="1771650"/>
            <a:ext cx="7239000" cy="8515350"/>
          </a:xfrm>
          <a:prstGeom prst="rect">
            <a:avLst/>
          </a:prstGeom>
        </p:spPr>
      </p:pic>
      <p:sp>
        <p:nvSpPr>
          <p:cNvPr id="8" name="Shape 4"/>
          <p:cNvSpPr/>
          <p:nvPr/>
        </p:nvSpPr>
        <p:spPr>
          <a:xfrm>
            <a:off x="8153400" y="2052637"/>
            <a:ext cx="457200" cy="47625"/>
          </a:xfrm>
          <a:prstGeom prst="rect">
            <a:avLst/>
          </a:prstGeom>
          <a:solidFill>
            <a:srgbClr val="F26F21"/>
          </a:solidFill>
          <a:ln/>
        </p:spPr>
        <p:txBody>
          <a:bodyPr/>
          <a:lstStyle/>
          <a:p>
            <a:endParaRPr lang="en-US"/>
          </a:p>
        </p:txBody>
      </p:sp>
      <p:sp>
        <p:nvSpPr>
          <p:cNvPr id="9" name="Text 5"/>
          <p:cNvSpPr/>
          <p:nvPr/>
        </p:nvSpPr>
        <p:spPr>
          <a:xfrm>
            <a:off x="8782050" y="1905000"/>
            <a:ext cx="3624298"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CAPABILITY 02 · HOUSING</a:t>
            </a:r>
            <a:endParaRPr lang="en-US" sz="1800" dirty="0"/>
          </a:p>
        </p:txBody>
      </p:sp>
      <p:sp>
        <p:nvSpPr>
          <p:cNvPr id="10" name="Text 6"/>
          <p:cNvSpPr/>
          <p:nvPr/>
        </p:nvSpPr>
        <p:spPr>
          <a:xfrm>
            <a:off x="8153400" y="2400300"/>
            <a:ext cx="10142220" cy="659844"/>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4800" b="1" dirty="0">
                <a:solidFill>
                  <a:srgbClr val="3C3D41"/>
                </a:solidFill>
                <a:latin typeface="Barlow Semi Condensed" pitchFamily="34" charset="0"/>
                <a:ea typeface="Barlow Semi Condensed" pitchFamily="34" charset="-122"/>
                <a:cs typeface="Barlow Semi Condensed" pitchFamily="34" charset="-120"/>
              </a:rPr>
              <a:t>MANCAMPS &amp; WORKFORCE HOUSING</a:t>
            </a:r>
            <a:endParaRPr lang="en-US" sz="4800" dirty="0"/>
          </a:p>
        </p:txBody>
      </p:sp>
      <p:sp>
        <p:nvSpPr>
          <p:cNvPr id="11" name="Shape 7"/>
          <p:cNvSpPr/>
          <p:nvPr/>
        </p:nvSpPr>
        <p:spPr>
          <a:xfrm>
            <a:off x="8153400" y="3174444"/>
            <a:ext cx="9220200" cy="9525"/>
          </a:xfrm>
          <a:prstGeom prst="rect">
            <a:avLst/>
          </a:prstGeom>
          <a:solidFill>
            <a:srgbClr val="D8D9DB"/>
          </a:solidFill>
          <a:ln/>
        </p:spPr>
        <p:txBody>
          <a:bodyPr/>
          <a:lstStyle/>
          <a:p>
            <a:endParaRPr lang="en-US"/>
          </a:p>
        </p:txBody>
      </p:sp>
      <p:sp>
        <p:nvSpPr>
          <p:cNvPr id="12" name="Text 8"/>
          <p:cNvSpPr/>
          <p:nvPr/>
        </p:nvSpPr>
        <p:spPr>
          <a:xfrm>
            <a:off x="8153400" y="3334464"/>
            <a:ext cx="4840605" cy="452438"/>
          </a:xfrm>
          <a:prstGeom prst="rect">
            <a:avLst/>
          </a:prstGeom>
          <a:noFill/>
          <a:ln/>
        </p:spPr>
        <p:txBody>
          <a:bodyPr wrap="square" lIns="25400" tIns="25400" rIns="25400" bIns="25400" rtlCol="0" anchor="t">
            <a:normAutofit/>
          </a:bodyPr>
          <a:lstStyle/>
          <a:p>
            <a:pPr marL="0" indent="0" algn="l">
              <a:lnSpc>
                <a:spcPct val="126453"/>
              </a:lnSpc>
              <a:buNone/>
            </a:pPr>
            <a:r>
              <a:rPr lang="en-US" sz="2175" kern="0" spc="109" dirty="0">
                <a:solidFill>
                  <a:srgbClr val="3C3D41"/>
                </a:solidFill>
                <a:latin typeface="Barlow Semi Condensed" pitchFamily="34" charset="0"/>
                <a:ea typeface="Barlow Semi Condensed" pitchFamily="34" charset="-122"/>
                <a:cs typeface="Barlow Semi Condensed" pitchFamily="34" charset="-120"/>
              </a:rPr>
              <a:t>CAMP BUILDOUT</a:t>
            </a:r>
            <a:endParaRPr lang="en-US" sz="2175" dirty="0"/>
          </a:p>
        </p:txBody>
      </p:sp>
      <p:sp>
        <p:nvSpPr>
          <p:cNvPr id="13" name="Text 9"/>
          <p:cNvSpPr/>
          <p:nvPr/>
        </p:nvSpPr>
        <p:spPr>
          <a:xfrm>
            <a:off x="8153400" y="3805952"/>
            <a:ext cx="4532567" cy="681038"/>
          </a:xfrm>
          <a:prstGeom prst="rect">
            <a:avLst/>
          </a:prstGeom>
          <a:noFill/>
          <a:ln/>
        </p:spPr>
        <p:txBody>
          <a:bodyPr wrap="square" lIns="25400" tIns="25400" rIns="25400" bIns="25400" rtlCol="0" anchor="t">
            <a:normAutofit/>
          </a:bodyPr>
          <a:lstStyle/>
          <a:p>
            <a:pPr marL="0" indent="0" algn="l">
              <a:lnSpc>
                <a:spcPct val="93750"/>
              </a:lnSpc>
              <a:buNone/>
            </a:pPr>
            <a:r>
              <a:rPr lang="en-US" sz="1875" dirty="0">
                <a:solidFill>
                  <a:srgbClr val="2C2D31"/>
                </a:solidFill>
                <a:latin typeface="Source Sans 3" pitchFamily="34" charset="0"/>
                <a:ea typeface="Source Sans 3" pitchFamily="34" charset="-122"/>
                <a:cs typeface="Source Sans 3" pitchFamily="34" charset="-120"/>
              </a:rPr>
              <a:t>Site prep, utilities, modular and trailerized billeting, installation, and commissioning.</a:t>
            </a:r>
            <a:endParaRPr lang="en-US" sz="1875" dirty="0"/>
          </a:p>
        </p:txBody>
      </p:sp>
      <p:sp>
        <p:nvSpPr>
          <p:cNvPr id="14" name="Text 10"/>
          <p:cNvSpPr/>
          <p:nvPr/>
        </p:nvSpPr>
        <p:spPr>
          <a:xfrm>
            <a:off x="12973050" y="3334464"/>
            <a:ext cx="4840605" cy="452438"/>
          </a:xfrm>
          <a:prstGeom prst="rect">
            <a:avLst/>
          </a:prstGeom>
          <a:noFill/>
          <a:ln/>
        </p:spPr>
        <p:txBody>
          <a:bodyPr wrap="square" lIns="25400" tIns="25400" rIns="25400" bIns="25400" rtlCol="0" anchor="t">
            <a:normAutofit/>
          </a:bodyPr>
          <a:lstStyle/>
          <a:p>
            <a:pPr marL="0" indent="0" algn="l">
              <a:lnSpc>
                <a:spcPct val="126453"/>
              </a:lnSpc>
              <a:buNone/>
            </a:pPr>
            <a:r>
              <a:rPr lang="en-US" sz="2175" kern="0" spc="109" dirty="0">
                <a:solidFill>
                  <a:srgbClr val="3C3D41"/>
                </a:solidFill>
                <a:latin typeface="Barlow Semi Condensed" pitchFamily="34" charset="0"/>
                <a:ea typeface="Barlow Semi Condensed" pitchFamily="34" charset="-122"/>
                <a:cs typeface="Barlow Semi Condensed" pitchFamily="34" charset="-120"/>
              </a:rPr>
              <a:t>LODGING OPERATIONS</a:t>
            </a:r>
            <a:endParaRPr lang="en-US" sz="2175" dirty="0"/>
          </a:p>
        </p:txBody>
      </p:sp>
      <p:sp>
        <p:nvSpPr>
          <p:cNvPr id="15" name="Text 11"/>
          <p:cNvSpPr/>
          <p:nvPr/>
        </p:nvSpPr>
        <p:spPr>
          <a:xfrm>
            <a:off x="12973050" y="3805952"/>
            <a:ext cx="4532567" cy="681038"/>
          </a:xfrm>
          <a:prstGeom prst="rect">
            <a:avLst/>
          </a:prstGeom>
          <a:noFill/>
          <a:ln/>
        </p:spPr>
        <p:txBody>
          <a:bodyPr wrap="square" lIns="25400" tIns="25400" rIns="25400" bIns="25400" rtlCol="0" anchor="t">
            <a:normAutofit/>
          </a:bodyPr>
          <a:lstStyle/>
          <a:p>
            <a:pPr marL="0" indent="0" algn="l">
              <a:lnSpc>
                <a:spcPct val="93750"/>
              </a:lnSpc>
              <a:buNone/>
            </a:pPr>
            <a:r>
              <a:rPr lang="en-US" sz="1875" dirty="0">
                <a:solidFill>
                  <a:srgbClr val="2C2D31"/>
                </a:solidFill>
                <a:latin typeface="Source Sans 3" pitchFamily="34" charset="0"/>
                <a:ea typeface="Source Sans 3" pitchFamily="34" charset="-122"/>
                <a:cs typeface="Source Sans 3" pitchFamily="34" charset="-120"/>
              </a:rPr>
              <a:t>Room assignment, housekeeping, linen service, and facility maintenance.</a:t>
            </a:r>
            <a:endParaRPr lang="en-US" sz="1875" dirty="0"/>
          </a:p>
        </p:txBody>
      </p:sp>
      <p:sp>
        <p:nvSpPr>
          <p:cNvPr id="16" name="Text 12"/>
          <p:cNvSpPr/>
          <p:nvPr/>
        </p:nvSpPr>
        <p:spPr>
          <a:xfrm>
            <a:off x="8153400" y="4563189"/>
            <a:ext cx="4840605" cy="452438"/>
          </a:xfrm>
          <a:prstGeom prst="rect">
            <a:avLst/>
          </a:prstGeom>
          <a:noFill/>
          <a:ln/>
        </p:spPr>
        <p:txBody>
          <a:bodyPr wrap="square" lIns="25400" tIns="25400" rIns="25400" bIns="25400" rtlCol="0" anchor="t">
            <a:normAutofit/>
          </a:bodyPr>
          <a:lstStyle/>
          <a:p>
            <a:pPr marL="0" indent="0" algn="l">
              <a:lnSpc>
                <a:spcPct val="126453"/>
              </a:lnSpc>
              <a:buNone/>
            </a:pPr>
            <a:r>
              <a:rPr lang="en-US" sz="2175" kern="0" spc="109" dirty="0">
                <a:solidFill>
                  <a:srgbClr val="3C3D41"/>
                </a:solidFill>
                <a:latin typeface="Barlow Semi Condensed" pitchFamily="34" charset="0"/>
                <a:ea typeface="Barlow Semi Condensed" pitchFamily="34" charset="-122"/>
                <a:cs typeface="Barlow Semi Condensed" pitchFamily="34" charset="-120"/>
              </a:rPr>
              <a:t>DINING &amp; RECREATION</a:t>
            </a:r>
            <a:endParaRPr lang="en-US" sz="2175" dirty="0"/>
          </a:p>
        </p:txBody>
      </p:sp>
      <p:sp>
        <p:nvSpPr>
          <p:cNvPr id="17" name="Text 13"/>
          <p:cNvSpPr/>
          <p:nvPr/>
        </p:nvSpPr>
        <p:spPr>
          <a:xfrm>
            <a:off x="8153400" y="5034677"/>
            <a:ext cx="4532567" cy="681038"/>
          </a:xfrm>
          <a:prstGeom prst="rect">
            <a:avLst/>
          </a:prstGeom>
          <a:noFill/>
          <a:ln/>
        </p:spPr>
        <p:txBody>
          <a:bodyPr wrap="square" lIns="25400" tIns="25400" rIns="25400" bIns="25400" rtlCol="0" anchor="t">
            <a:normAutofit/>
          </a:bodyPr>
          <a:lstStyle/>
          <a:p>
            <a:pPr marL="0" indent="0" algn="l">
              <a:lnSpc>
                <a:spcPct val="93750"/>
              </a:lnSpc>
              <a:buNone/>
            </a:pPr>
            <a:r>
              <a:rPr lang="en-US" sz="1875" dirty="0">
                <a:solidFill>
                  <a:srgbClr val="2C2D31"/>
                </a:solidFill>
                <a:latin typeface="Source Sans 3" pitchFamily="34" charset="0"/>
                <a:ea typeface="Source Sans 3" pitchFamily="34" charset="-122"/>
                <a:cs typeface="Source Sans 3" pitchFamily="34" charset="-120"/>
              </a:rPr>
              <a:t>Full-service dining halls and recreation for extended-stay crews.</a:t>
            </a:r>
            <a:endParaRPr lang="en-US" sz="1875" dirty="0"/>
          </a:p>
        </p:txBody>
      </p:sp>
      <p:sp>
        <p:nvSpPr>
          <p:cNvPr id="18" name="Text 14"/>
          <p:cNvSpPr/>
          <p:nvPr/>
        </p:nvSpPr>
        <p:spPr>
          <a:xfrm>
            <a:off x="12973050" y="4563189"/>
            <a:ext cx="4840605" cy="452438"/>
          </a:xfrm>
          <a:prstGeom prst="rect">
            <a:avLst/>
          </a:prstGeom>
          <a:noFill/>
          <a:ln/>
        </p:spPr>
        <p:txBody>
          <a:bodyPr wrap="square" lIns="25400" tIns="25400" rIns="25400" bIns="25400" rtlCol="0" anchor="t">
            <a:normAutofit/>
          </a:bodyPr>
          <a:lstStyle/>
          <a:p>
            <a:pPr marL="0" indent="0" algn="l">
              <a:lnSpc>
                <a:spcPct val="126453"/>
              </a:lnSpc>
              <a:buNone/>
            </a:pPr>
            <a:r>
              <a:rPr lang="en-US" sz="2175" kern="0" spc="109" dirty="0">
                <a:solidFill>
                  <a:srgbClr val="3C3D41"/>
                </a:solidFill>
                <a:latin typeface="Barlow Semi Condensed" pitchFamily="34" charset="0"/>
                <a:ea typeface="Barlow Semi Condensed" pitchFamily="34" charset="-122"/>
                <a:cs typeface="Barlow Semi Condensed" pitchFamily="34" charset="-120"/>
              </a:rPr>
              <a:t>SECURITY &amp; ADMIN</a:t>
            </a:r>
            <a:endParaRPr lang="en-US" sz="2175" dirty="0"/>
          </a:p>
        </p:txBody>
      </p:sp>
      <p:sp>
        <p:nvSpPr>
          <p:cNvPr id="19" name="Text 15"/>
          <p:cNvSpPr/>
          <p:nvPr/>
        </p:nvSpPr>
        <p:spPr>
          <a:xfrm>
            <a:off x="12973050" y="5034677"/>
            <a:ext cx="4532567" cy="681038"/>
          </a:xfrm>
          <a:prstGeom prst="rect">
            <a:avLst/>
          </a:prstGeom>
          <a:noFill/>
          <a:ln/>
        </p:spPr>
        <p:txBody>
          <a:bodyPr wrap="square" lIns="25400" tIns="25400" rIns="25400" bIns="25400" rtlCol="0" anchor="t">
            <a:normAutofit/>
          </a:bodyPr>
          <a:lstStyle/>
          <a:p>
            <a:pPr marL="0" indent="0" algn="l">
              <a:lnSpc>
                <a:spcPct val="93750"/>
              </a:lnSpc>
              <a:buNone/>
            </a:pPr>
            <a:r>
              <a:rPr lang="en-US" sz="1875" dirty="0">
                <a:solidFill>
                  <a:srgbClr val="2C2D31"/>
                </a:solidFill>
                <a:latin typeface="Source Sans 3" pitchFamily="34" charset="0"/>
                <a:ea typeface="Source Sans 3" pitchFamily="34" charset="-122"/>
                <a:cs typeface="Source Sans 3" pitchFamily="34" charset="-120"/>
              </a:rPr>
              <a:t>Front desk, badging, entry control, and perimeter patrol.</a:t>
            </a:r>
            <a:endParaRPr lang="en-US" sz="1875" dirty="0"/>
          </a:p>
        </p:txBody>
      </p:sp>
      <p:sp>
        <p:nvSpPr>
          <p:cNvPr id="20" name="Shape 16"/>
          <p:cNvSpPr/>
          <p:nvPr/>
        </p:nvSpPr>
        <p:spPr>
          <a:xfrm>
            <a:off x="8153400" y="8069580"/>
            <a:ext cx="9220200" cy="9525"/>
          </a:xfrm>
          <a:prstGeom prst="rect">
            <a:avLst/>
          </a:prstGeom>
          <a:solidFill>
            <a:srgbClr val="D8D9DB"/>
          </a:solidFill>
          <a:ln/>
        </p:spPr>
        <p:txBody>
          <a:bodyPr/>
          <a:lstStyle/>
          <a:p>
            <a:endParaRPr lang="en-US"/>
          </a:p>
        </p:txBody>
      </p:sp>
      <p:sp>
        <p:nvSpPr>
          <p:cNvPr id="21" name="Text 17"/>
          <p:cNvSpPr/>
          <p:nvPr/>
        </p:nvSpPr>
        <p:spPr>
          <a:xfrm>
            <a:off x="8153400" y="8210550"/>
            <a:ext cx="3157133" cy="6096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500" b="1" dirty="0">
                <a:solidFill>
                  <a:srgbClr val="D2570F"/>
                </a:solidFill>
                <a:latin typeface="Barlow Semi Condensed" pitchFamily="34" charset="0"/>
                <a:ea typeface="Barlow Semi Condensed" pitchFamily="34" charset="-122"/>
                <a:cs typeface="Barlow Semi Condensed" pitchFamily="34" charset="-120"/>
              </a:rPr>
              <a:t>30,000</a:t>
            </a:r>
            <a:endParaRPr lang="en-US" sz="4500" dirty="0"/>
          </a:p>
        </p:txBody>
      </p:sp>
      <p:sp>
        <p:nvSpPr>
          <p:cNvPr id="22" name="Text 18"/>
          <p:cNvSpPr/>
          <p:nvPr/>
        </p:nvSpPr>
        <p:spPr>
          <a:xfrm>
            <a:off x="8153400" y="8839200"/>
            <a:ext cx="3157133"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HOMES DELIVERED</a:t>
            </a:r>
            <a:endParaRPr lang="en-US" sz="1800" dirty="0"/>
          </a:p>
        </p:txBody>
      </p:sp>
      <p:sp>
        <p:nvSpPr>
          <p:cNvPr id="23" name="Text 19"/>
          <p:cNvSpPr/>
          <p:nvPr/>
        </p:nvSpPr>
        <p:spPr>
          <a:xfrm>
            <a:off x="11328321" y="8210550"/>
            <a:ext cx="3157264" cy="6096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2250" b="1" dirty="0">
                <a:solidFill>
                  <a:srgbClr val="D2570F"/>
                </a:solidFill>
                <a:latin typeface="Barlow Semi Condensed" pitchFamily="34" charset="0"/>
                <a:ea typeface="Barlow Semi Condensed" pitchFamily="34" charset="-122"/>
                <a:cs typeface="Barlow Semi Condensed" pitchFamily="34" charset="-120"/>
              </a:rPr>
              <a:t>UP TO</a:t>
            </a:r>
            <a:r>
              <a:rPr lang="en-US" sz="4500" b="1" dirty="0">
                <a:solidFill>
                  <a:srgbClr val="D2570F"/>
                </a:solidFill>
                <a:latin typeface="Barlow Semi Condensed" pitchFamily="34" charset="0"/>
                <a:ea typeface="Barlow Semi Condensed" pitchFamily="34" charset="-122"/>
                <a:cs typeface="Barlow Semi Condensed" pitchFamily="34" charset="-120"/>
              </a:rPr>
              <a:t>140</a:t>
            </a:r>
            <a:endParaRPr lang="en-US" sz="4500" dirty="0"/>
          </a:p>
        </p:txBody>
      </p:sp>
      <p:sp>
        <p:nvSpPr>
          <p:cNvPr id="24" name="Text 20"/>
          <p:cNvSpPr/>
          <p:nvPr/>
        </p:nvSpPr>
        <p:spPr>
          <a:xfrm>
            <a:off x="11328321" y="8839200"/>
            <a:ext cx="2956347" cy="7239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HOMES DELIVERED IN A MONTH</a:t>
            </a:r>
            <a:endParaRPr lang="en-US" sz="1800" dirty="0"/>
          </a:p>
        </p:txBody>
      </p:sp>
      <p:sp>
        <p:nvSpPr>
          <p:cNvPr id="25" name="Text 21"/>
          <p:cNvSpPr/>
          <p:nvPr/>
        </p:nvSpPr>
        <p:spPr>
          <a:xfrm>
            <a:off x="14503360" y="8210550"/>
            <a:ext cx="3157133" cy="6096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500" b="1" dirty="0">
                <a:solidFill>
                  <a:srgbClr val="D2570F"/>
                </a:solidFill>
                <a:latin typeface="Barlow Semi Condensed" pitchFamily="34" charset="0"/>
                <a:ea typeface="Barlow Semi Condensed" pitchFamily="34" charset="-122"/>
                <a:cs typeface="Barlow Semi Condensed" pitchFamily="34" charset="-120"/>
              </a:rPr>
              <a:t>19,000</a:t>
            </a:r>
            <a:endParaRPr lang="en-US" sz="4500" dirty="0"/>
          </a:p>
        </p:txBody>
      </p:sp>
      <p:sp>
        <p:nvSpPr>
          <p:cNvPr id="26" name="Text 22"/>
          <p:cNvSpPr/>
          <p:nvPr/>
        </p:nvSpPr>
        <p:spPr>
          <a:xfrm>
            <a:off x="14503360" y="8839200"/>
            <a:ext cx="3157133"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MEALS SERVED THIS WEEK</a:t>
            </a:r>
            <a:endParaRPr lang="en-US" sz="1800" dirty="0"/>
          </a:p>
        </p:txBody>
      </p:sp>
      <p:sp>
        <p:nvSpPr>
          <p:cNvPr id="27" name="Text 23"/>
          <p:cNvSpPr/>
          <p:nvPr/>
        </p:nvSpPr>
        <p:spPr>
          <a:xfrm>
            <a:off x="17079040" y="9686925"/>
            <a:ext cx="370761"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10</a:t>
            </a:r>
            <a:endParaRPr lang="en-US" sz="1950" dirty="0"/>
          </a:p>
        </p:txBody>
      </p:sp>
    </p:spTree>
    <p:extLst>
      <p:ext uri="{BB962C8B-B14F-4D97-AF65-F5344CB8AC3E}">
        <p14:creationId xmlns:p14="http://schemas.microsoft.com/office/powerpoint/2010/main" val="732174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2052637"/>
            <a:ext cx="457200" cy="47625"/>
          </a:xfrm>
          <a:prstGeom prst="rect">
            <a:avLst/>
          </a:prstGeom>
          <a:solidFill>
            <a:srgbClr val="F26F21"/>
          </a:solidFill>
          <a:ln/>
        </p:spPr>
        <p:txBody>
          <a:bodyPr/>
          <a:lstStyle/>
          <a:p>
            <a:endParaRPr lang="en-US"/>
          </a:p>
        </p:txBody>
      </p:sp>
      <p:sp>
        <p:nvSpPr>
          <p:cNvPr id="7" name="Text 4"/>
          <p:cNvSpPr/>
          <p:nvPr/>
        </p:nvSpPr>
        <p:spPr>
          <a:xfrm>
            <a:off x="1543050" y="1905000"/>
            <a:ext cx="4593467"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CAPABILITY 03 · SITE LOGISTICS</a:t>
            </a:r>
            <a:endParaRPr lang="en-US" sz="1800" dirty="0"/>
          </a:p>
        </p:txBody>
      </p:sp>
      <p:sp>
        <p:nvSpPr>
          <p:cNvPr id="8" name="Text 5"/>
          <p:cNvSpPr/>
          <p:nvPr/>
        </p:nvSpPr>
        <p:spPr>
          <a:xfrm>
            <a:off x="914400" y="2476500"/>
            <a:ext cx="7338441" cy="1514713"/>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700" b="1" dirty="0">
                <a:solidFill>
                  <a:srgbClr val="3C3D41"/>
                </a:solidFill>
                <a:latin typeface="Barlow Semi Condensed" pitchFamily="34" charset="0"/>
                <a:ea typeface="Barlow Semi Condensed" pitchFamily="34" charset="-122"/>
                <a:cs typeface="Barlow Semi Condensed" pitchFamily="34" charset="-120"/>
              </a:rPr>
              <a:t>KEEPING THE SITE RUNNING</a:t>
            </a:r>
            <a:endParaRPr lang="en-US" sz="5700" dirty="0"/>
          </a:p>
        </p:txBody>
      </p:sp>
      <p:sp>
        <p:nvSpPr>
          <p:cNvPr id="9" name="Text 6"/>
          <p:cNvSpPr/>
          <p:nvPr/>
        </p:nvSpPr>
        <p:spPr>
          <a:xfrm>
            <a:off x="8801100" y="2710101"/>
            <a:ext cx="8829675" cy="1281113"/>
          </a:xfrm>
          <a:prstGeom prst="rect">
            <a:avLst/>
          </a:prstGeom>
          <a:noFill/>
          <a:ln/>
        </p:spPr>
        <p:txBody>
          <a:bodyPr wrap="square" lIns="25400" tIns="25400" rIns="25400" bIns="25400" rtlCol="0" anchor="t">
            <a:normAutofit/>
          </a:bodyPr>
          <a:lstStyle/>
          <a:p>
            <a:pPr marL="0" indent="0" algn="l">
              <a:lnSpc>
                <a:spcPct val="104567"/>
              </a:lnSpc>
              <a:buNone/>
            </a:pPr>
            <a:r>
              <a:rPr lang="en-US" sz="2175" dirty="0">
                <a:solidFill>
                  <a:srgbClr val="2C2D31"/>
                </a:solidFill>
                <a:latin typeface="Source Sans 3" pitchFamily="34" charset="0"/>
                <a:ea typeface="Source Sans 3" pitchFamily="34" charset="-122"/>
                <a:cs typeface="Source Sans 3" pitchFamily="34" charset="-120"/>
              </a:rPr>
              <a:t>The people, food, transport, storage, and janitorial and facility cleaning a large site needs every day, run by one accountable team so engineers can stay focused on the build.</a:t>
            </a:r>
            <a:endParaRPr lang="en-US" sz="2175" dirty="0"/>
          </a:p>
        </p:txBody>
      </p:sp>
      <p:sp>
        <p:nvSpPr>
          <p:cNvPr id="10" name="Shape 7"/>
          <p:cNvSpPr/>
          <p:nvPr/>
        </p:nvSpPr>
        <p:spPr>
          <a:xfrm>
            <a:off x="914400" y="4372213"/>
            <a:ext cx="3078480" cy="53340"/>
          </a:xfrm>
          <a:prstGeom prst="rect">
            <a:avLst/>
          </a:prstGeom>
          <a:solidFill>
            <a:srgbClr val="F26F21"/>
          </a:solidFill>
          <a:ln/>
        </p:spPr>
        <p:txBody>
          <a:bodyPr/>
          <a:lstStyle/>
          <a:p>
            <a:endParaRPr lang="en-US"/>
          </a:p>
        </p:txBody>
      </p:sp>
      <p:pic>
        <p:nvPicPr>
          <p:cNvPr id="11" name="Image 1" descr="preencoded.png"/>
          <p:cNvPicPr>
            <a:picLocks noChangeAspect="1"/>
          </p:cNvPicPr>
          <p:nvPr/>
        </p:nvPicPr>
        <p:blipFill>
          <a:blip r:embed="rId4"/>
          <a:srcRect l="12398" r="12398"/>
          <a:stretch/>
        </p:blipFill>
        <p:spPr>
          <a:xfrm>
            <a:off x="914400" y="4372213"/>
            <a:ext cx="3078480" cy="2476500"/>
          </a:xfrm>
          <a:prstGeom prst="rect">
            <a:avLst/>
          </a:prstGeom>
        </p:spPr>
      </p:pic>
      <p:sp>
        <p:nvSpPr>
          <p:cNvPr id="12" name="Text 8"/>
          <p:cNvSpPr/>
          <p:nvPr/>
        </p:nvSpPr>
        <p:spPr>
          <a:xfrm>
            <a:off x="914400" y="7020163"/>
            <a:ext cx="3386328" cy="481012"/>
          </a:xfrm>
          <a:prstGeom prst="rect">
            <a:avLst/>
          </a:prstGeom>
          <a:noFill/>
          <a:ln/>
        </p:spPr>
        <p:txBody>
          <a:bodyPr wrap="square" lIns="25400" tIns="25400" rIns="25400" bIns="25400" rtlCol="0" anchor="t">
            <a:normAutofit/>
          </a:bodyPr>
          <a:lstStyle/>
          <a:p>
            <a:pPr marL="0" indent="0" algn="l">
              <a:lnSpc>
                <a:spcPct val="123670"/>
              </a:lnSpc>
              <a:buNone/>
            </a:pPr>
            <a:r>
              <a:rPr lang="en-US" sz="2325" kern="0" spc="140" dirty="0">
                <a:solidFill>
                  <a:srgbClr val="3C3D41"/>
                </a:solidFill>
                <a:latin typeface="Barlow Semi Condensed" pitchFamily="34" charset="0"/>
                <a:ea typeface="Barlow Semi Condensed" pitchFamily="34" charset="-122"/>
                <a:cs typeface="Barlow Semi Condensed" pitchFamily="34" charset="-120"/>
              </a:rPr>
              <a:t>CATERING</a:t>
            </a:r>
            <a:endParaRPr lang="en-US" sz="2325" dirty="0"/>
          </a:p>
        </p:txBody>
      </p:sp>
      <p:sp>
        <p:nvSpPr>
          <p:cNvPr id="13" name="Text 9"/>
          <p:cNvSpPr/>
          <p:nvPr/>
        </p:nvSpPr>
        <p:spPr>
          <a:xfrm>
            <a:off x="914400" y="7634526"/>
            <a:ext cx="3170835" cy="1038225"/>
          </a:xfrm>
          <a:prstGeom prst="rect">
            <a:avLst/>
          </a:prstGeom>
          <a:noFill/>
          <a:ln/>
        </p:spPr>
        <p:txBody>
          <a:bodyPr wrap="square" lIns="25400" tIns="25400" rIns="25400" bIns="25400" rtlCol="0" anchor="t">
            <a:normAutofit/>
          </a:bodyPr>
          <a:lstStyle/>
          <a:p>
            <a:pPr marL="0" indent="0" algn="l">
              <a:lnSpc>
                <a:spcPct val="97222"/>
              </a:lnSpc>
              <a:buNone/>
            </a:pPr>
            <a:r>
              <a:rPr lang="en-US" sz="1875" dirty="0">
                <a:solidFill>
                  <a:srgbClr val="2C2D31"/>
                </a:solidFill>
                <a:latin typeface="Source Sans 3" pitchFamily="34" charset="0"/>
                <a:ea typeface="Source Sans 3" pitchFamily="34" charset="-122"/>
                <a:cs typeface="Source Sans 3" pitchFamily="34" charset="-120"/>
              </a:rPr>
              <a:t>Dining halls, boxed meals, and hydration stations sized to shift schedules.</a:t>
            </a:r>
            <a:endParaRPr lang="en-US" sz="1875" dirty="0"/>
          </a:p>
        </p:txBody>
      </p:sp>
      <p:sp>
        <p:nvSpPr>
          <p:cNvPr id="14" name="Shape 10"/>
          <p:cNvSpPr/>
          <p:nvPr/>
        </p:nvSpPr>
        <p:spPr>
          <a:xfrm>
            <a:off x="4259580" y="4372213"/>
            <a:ext cx="3078480" cy="53340"/>
          </a:xfrm>
          <a:prstGeom prst="rect">
            <a:avLst/>
          </a:prstGeom>
          <a:solidFill>
            <a:srgbClr val="F26F21"/>
          </a:solidFill>
          <a:ln/>
        </p:spPr>
        <p:txBody>
          <a:bodyPr/>
          <a:lstStyle/>
          <a:p>
            <a:endParaRPr lang="en-US"/>
          </a:p>
        </p:txBody>
      </p:sp>
      <p:pic>
        <p:nvPicPr>
          <p:cNvPr id="15" name="Image 2" descr="preencoded.png"/>
          <p:cNvPicPr>
            <a:picLocks noChangeAspect="1"/>
          </p:cNvPicPr>
          <p:nvPr/>
        </p:nvPicPr>
        <p:blipFill>
          <a:blip r:embed="rId5"/>
          <a:srcRect l="15815" r="15815"/>
          <a:stretch/>
        </p:blipFill>
        <p:spPr>
          <a:xfrm>
            <a:off x="4259580" y="4372213"/>
            <a:ext cx="3078480" cy="2476500"/>
          </a:xfrm>
          <a:prstGeom prst="rect">
            <a:avLst/>
          </a:prstGeom>
        </p:spPr>
      </p:pic>
      <p:sp>
        <p:nvSpPr>
          <p:cNvPr id="16" name="Text 11"/>
          <p:cNvSpPr/>
          <p:nvPr/>
        </p:nvSpPr>
        <p:spPr>
          <a:xfrm>
            <a:off x="4259580" y="7020163"/>
            <a:ext cx="3386328" cy="481012"/>
          </a:xfrm>
          <a:prstGeom prst="rect">
            <a:avLst/>
          </a:prstGeom>
          <a:noFill/>
          <a:ln/>
        </p:spPr>
        <p:txBody>
          <a:bodyPr wrap="square" lIns="25400" tIns="25400" rIns="25400" bIns="25400" rtlCol="0" anchor="t">
            <a:normAutofit/>
          </a:bodyPr>
          <a:lstStyle/>
          <a:p>
            <a:pPr marL="0" indent="0" algn="l">
              <a:lnSpc>
                <a:spcPct val="123670"/>
              </a:lnSpc>
              <a:buNone/>
            </a:pPr>
            <a:r>
              <a:rPr lang="en-US" sz="2325" kern="0" spc="140" dirty="0">
                <a:solidFill>
                  <a:srgbClr val="3C3D41"/>
                </a:solidFill>
                <a:latin typeface="Barlow Semi Condensed" pitchFamily="34" charset="0"/>
                <a:ea typeface="Barlow Semi Condensed" pitchFamily="34" charset="-122"/>
                <a:cs typeface="Barlow Semi Condensed" pitchFamily="34" charset="-120"/>
              </a:rPr>
              <a:t>WAREHOUSING</a:t>
            </a:r>
            <a:endParaRPr lang="en-US" sz="2325" dirty="0"/>
          </a:p>
        </p:txBody>
      </p:sp>
      <p:sp>
        <p:nvSpPr>
          <p:cNvPr id="17" name="Text 12"/>
          <p:cNvSpPr/>
          <p:nvPr/>
        </p:nvSpPr>
        <p:spPr>
          <a:xfrm>
            <a:off x="4259580" y="7634526"/>
            <a:ext cx="3170835" cy="1038225"/>
          </a:xfrm>
          <a:prstGeom prst="rect">
            <a:avLst/>
          </a:prstGeom>
          <a:noFill/>
          <a:ln/>
        </p:spPr>
        <p:txBody>
          <a:bodyPr wrap="square" lIns="25400" tIns="25400" rIns="25400" bIns="25400" rtlCol="0" anchor="t">
            <a:normAutofit fontScale="92500"/>
          </a:bodyPr>
          <a:lstStyle/>
          <a:p>
            <a:pPr marL="0" indent="0" algn="l">
              <a:lnSpc>
                <a:spcPct val="97222"/>
              </a:lnSpc>
              <a:buNone/>
            </a:pPr>
            <a:r>
              <a:rPr lang="en-US" sz="1875" dirty="0">
                <a:solidFill>
                  <a:srgbClr val="2C2D31"/>
                </a:solidFill>
                <a:latin typeface="Source Sans 3" pitchFamily="34" charset="0"/>
                <a:ea typeface="Source Sans 3" pitchFamily="34" charset="-122"/>
                <a:cs typeface="Source Sans 3" pitchFamily="34" charset="-120"/>
              </a:rPr>
              <a:t>Temporary warehouses, laydown yards, receiving, and chain-of-custody tracking.</a:t>
            </a:r>
            <a:endParaRPr lang="en-US" sz="1875" dirty="0"/>
          </a:p>
        </p:txBody>
      </p:sp>
      <p:sp>
        <p:nvSpPr>
          <p:cNvPr id="18" name="Shape 13"/>
          <p:cNvSpPr/>
          <p:nvPr/>
        </p:nvSpPr>
        <p:spPr>
          <a:xfrm>
            <a:off x="7604760" y="4372213"/>
            <a:ext cx="3078480" cy="53340"/>
          </a:xfrm>
          <a:prstGeom prst="rect">
            <a:avLst/>
          </a:prstGeom>
          <a:solidFill>
            <a:srgbClr val="F26F21"/>
          </a:solidFill>
          <a:ln/>
        </p:spPr>
        <p:txBody>
          <a:bodyPr/>
          <a:lstStyle/>
          <a:p>
            <a:endParaRPr lang="en-US"/>
          </a:p>
        </p:txBody>
      </p:sp>
      <p:pic>
        <p:nvPicPr>
          <p:cNvPr id="19" name="Image 3" descr="preencoded.png"/>
          <p:cNvPicPr>
            <a:picLocks noChangeAspect="1"/>
          </p:cNvPicPr>
          <p:nvPr/>
        </p:nvPicPr>
        <p:blipFill>
          <a:blip r:embed="rId6"/>
          <a:srcRect l="15520" r="15520"/>
          <a:stretch/>
        </p:blipFill>
        <p:spPr>
          <a:xfrm>
            <a:off x="7604760" y="4372213"/>
            <a:ext cx="3078480" cy="2476500"/>
          </a:xfrm>
          <a:prstGeom prst="rect">
            <a:avLst/>
          </a:prstGeom>
        </p:spPr>
      </p:pic>
      <p:sp>
        <p:nvSpPr>
          <p:cNvPr id="20" name="Text 14"/>
          <p:cNvSpPr/>
          <p:nvPr/>
        </p:nvSpPr>
        <p:spPr>
          <a:xfrm>
            <a:off x="7604760" y="7020163"/>
            <a:ext cx="3386328" cy="481012"/>
          </a:xfrm>
          <a:prstGeom prst="rect">
            <a:avLst/>
          </a:prstGeom>
          <a:noFill/>
          <a:ln/>
        </p:spPr>
        <p:txBody>
          <a:bodyPr wrap="square" lIns="25400" tIns="25400" rIns="25400" bIns="25400" rtlCol="0" anchor="t">
            <a:normAutofit/>
          </a:bodyPr>
          <a:lstStyle/>
          <a:p>
            <a:pPr marL="0" indent="0" algn="l">
              <a:lnSpc>
                <a:spcPct val="123670"/>
              </a:lnSpc>
              <a:buNone/>
            </a:pPr>
            <a:r>
              <a:rPr lang="en-US" sz="2325" kern="0" spc="140" dirty="0">
                <a:solidFill>
                  <a:srgbClr val="3C3D41"/>
                </a:solidFill>
                <a:latin typeface="Barlow Semi Condensed" pitchFamily="34" charset="0"/>
                <a:ea typeface="Barlow Semi Condensed" pitchFamily="34" charset="-122"/>
                <a:cs typeface="Barlow Semi Condensed" pitchFamily="34" charset="-120"/>
              </a:rPr>
              <a:t>EMPLOYEE TRANSPORT</a:t>
            </a:r>
            <a:endParaRPr lang="en-US" sz="2325" dirty="0"/>
          </a:p>
        </p:txBody>
      </p:sp>
      <p:sp>
        <p:nvSpPr>
          <p:cNvPr id="21" name="Text 15"/>
          <p:cNvSpPr/>
          <p:nvPr/>
        </p:nvSpPr>
        <p:spPr>
          <a:xfrm>
            <a:off x="7604760" y="7634526"/>
            <a:ext cx="3170835" cy="1038225"/>
          </a:xfrm>
          <a:prstGeom prst="rect">
            <a:avLst/>
          </a:prstGeom>
          <a:noFill/>
          <a:ln/>
        </p:spPr>
        <p:txBody>
          <a:bodyPr wrap="square" lIns="25400" tIns="25400" rIns="25400" bIns="25400" rtlCol="0" anchor="t">
            <a:normAutofit/>
          </a:bodyPr>
          <a:lstStyle/>
          <a:p>
            <a:pPr marL="0" indent="0" algn="l">
              <a:lnSpc>
                <a:spcPct val="97222"/>
              </a:lnSpc>
              <a:buNone/>
            </a:pPr>
            <a:r>
              <a:rPr lang="en-US" sz="1875" dirty="0">
                <a:solidFill>
                  <a:srgbClr val="2C2D31"/>
                </a:solidFill>
                <a:latin typeface="Source Sans 3" pitchFamily="34" charset="0"/>
                <a:ea typeface="Source Sans 3" pitchFamily="34" charset="-122"/>
                <a:cs typeface="Source Sans 3" pitchFamily="34" charset="-120"/>
              </a:rPr>
              <a:t>Busing and shuttle operations from lodging and park-and-ride lots to the gate.</a:t>
            </a:r>
            <a:endParaRPr lang="en-US" sz="1875" dirty="0"/>
          </a:p>
        </p:txBody>
      </p:sp>
      <p:sp>
        <p:nvSpPr>
          <p:cNvPr id="22" name="Shape 16"/>
          <p:cNvSpPr/>
          <p:nvPr/>
        </p:nvSpPr>
        <p:spPr>
          <a:xfrm>
            <a:off x="10949940" y="4372213"/>
            <a:ext cx="3078480" cy="53340"/>
          </a:xfrm>
          <a:prstGeom prst="rect">
            <a:avLst/>
          </a:prstGeom>
          <a:solidFill>
            <a:srgbClr val="F26F21"/>
          </a:solidFill>
          <a:ln/>
        </p:spPr>
        <p:txBody>
          <a:bodyPr/>
          <a:lstStyle/>
          <a:p>
            <a:endParaRPr lang="en-US"/>
          </a:p>
        </p:txBody>
      </p:sp>
      <p:pic>
        <p:nvPicPr>
          <p:cNvPr id="23" name="Image 4" descr="preencoded.png"/>
          <p:cNvPicPr>
            <a:picLocks noChangeAspect="1"/>
          </p:cNvPicPr>
          <p:nvPr/>
        </p:nvPicPr>
        <p:blipFill>
          <a:blip r:embed="rId7"/>
          <a:srcRect t="17850" b="21816"/>
          <a:stretch/>
        </p:blipFill>
        <p:spPr>
          <a:xfrm>
            <a:off x="10949940" y="4372213"/>
            <a:ext cx="3078480" cy="2476500"/>
          </a:xfrm>
          <a:prstGeom prst="rect">
            <a:avLst/>
          </a:prstGeom>
        </p:spPr>
      </p:pic>
      <p:sp>
        <p:nvSpPr>
          <p:cNvPr id="24" name="Text 17"/>
          <p:cNvSpPr/>
          <p:nvPr/>
        </p:nvSpPr>
        <p:spPr>
          <a:xfrm>
            <a:off x="10949940" y="7020163"/>
            <a:ext cx="3386328" cy="481012"/>
          </a:xfrm>
          <a:prstGeom prst="rect">
            <a:avLst/>
          </a:prstGeom>
          <a:noFill/>
          <a:ln/>
        </p:spPr>
        <p:txBody>
          <a:bodyPr wrap="square" lIns="25400" tIns="25400" rIns="25400" bIns="25400" rtlCol="0" anchor="t">
            <a:normAutofit/>
          </a:bodyPr>
          <a:lstStyle/>
          <a:p>
            <a:pPr marL="0" indent="0" algn="l">
              <a:lnSpc>
                <a:spcPct val="123670"/>
              </a:lnSpc>
              <a:buNone/>
            </a:pPr>
            <a:r>
              <a:rPr lang="en-US" sz="2325" kern="0" spc="140" dirty="0">
                <a:solidFill>
                  <a:srgbClr val="3C3D41"/>
                </a:solidFill>
                <a:latin typeface="Barlow Semi Condensed" pitchFamily="34" charset="0"/>
                <a:ea typeface="Barlow Semi Condensed" pitchFamily="34" charset="-122"/>
                <a:cs typeface="Barlow Semi Condensed" pitchFamily="34" charset="-120"/>
              </a:rPr>
              <a:t>JANITORIAL SERVICES</a:t>
            </a:r>
            <a:endParaRPr lang="en-US" sz="2325" dirty="0"/>
          </a:p>
        </p:txBody>
      </p:sp>
      <p:sp>
        <p:nvSpPr>
          <p:cNvPr id="25" name="Text 18"/>
          <p:cNvSpPr/>
          <p:nvPr/>
        </p:nvSpPr>
        <p:spPr>
          <a:xfrm>
            <a:off x="10949940" y="7634526"/>
            <a:ext cx="3170835" cy="1371600"/>
          </a:xfrm>
          <a:prstGeom prst="rect">
            <a:avLst/>
          </a:prstGeom>
          <a:noFill/>
          <a:ln/>
        </p:spPr>
        <p:txBody>
          <a:bodyPr wrap="square" lIns="25400" tIns="25400" rIns="25400" bIns="25400" rtlCol="0" anchor="t">
            <a:normAutofit/>
          </a:bodyPr>
          <a:lstStyle/>
          <a:p>
            <a:pPr marL="0" indent="0" algn="l">
              <a:lnSpc>
                <a:spcPct val="97222"/>
              </a:lnSpc>
              <a:buNone/>
            </a:pPr>
            <a:r>
              <a:rPr lang="en-US" sz="1875" dirty="0">
                <a:solidFill>
                  <a:srgbClr val="2C2D31"/>
                </a:solidFill>
                <a:latin typeface="Source Sans 3" pitchFamily="34" charset="0"/>
                <a:ea typeface="Source Sans 3" pitchFamily="34" charset="-122"/>
                <a:cs typeface="Source Sans 3" pitchFamily="34" charset="-120"/>
              </a:rPr>
              <a:t>Daily janitorial and facility cleaning for site offices, trailers, restrooms, and common areas.</a:t>
            </a:r>
            <a:endParaRPr lang="en-US" sz="1875" dirty="0"/>
          </a:p>
        </p:txBody>
      </p:sp>
      <p:sp>
        <p:nvSpPr>
          <p:cNvPr id="26" name="Shape 19"/>
          <p:cNvSpPr/>
          <p:nvPr/>
        </p:nvSpPr>
        <p:spPr>
          <a:xfrm>
            <a:off x="14295120" y="4372213"/>
            <a:ext cx="3078480" cy="53340"/>
          </a:xfrm>
          <a:prstGeom prst="rect">
            <a:avLst/>
          </a:prstGeom>
          <a:solidFill>
            <a:srgbClr val="F26F21"/>
          </a:solidFill>
          <a:ln/>
        </p:spPr>
        <p:txBody>
          <a:bodyPr/>
          <a:lstStyle/>
          <a:p>
            <a:endParaRPr lang="en-US"/>
          </a:p>
        </p:txBody>
      </p:sp>
      <p:pic>
        <p:nvPicPr>
          <p:cNvPr id="27" name="Image 5" descr="preencoded.png"/>
          <p:cNvPicPr>
            <a:picLocks noChangeAspect="1"/>
          </p:cNvPicPr>
          <p:nvPr/>
        </p:nvPicPr>
        <p:blipFill>
          <a:blip r:embed="rId8"/>
          <a:stretch>
            <a:fillRect/>
          </a:stretch>
        </p:blipFill>
        <p:spPr>
          <a:xfrm>
            <a:off x="14295120" y="4372213"/>
            <a:ext cx="3078480" cy="2476500"/>
          </a:xfrm>
          <a:prstGeom prst="rect">
            <a:avLst/>
          </a:prstGeom>
        </p:spPr>
      </p:pic>
      <p:sp>
        <p:nvSpPr>
          <p:cNvPr id="28" name="Text 20"/>
          <p:cNvSpPr/>
          <p:nvPr/>
        </p:nvSpPr>
        <p:spPr>
          <a:xfrm>
            <a:off x="14295120" y="7020163"/>
            <a:ext cx="3386328" cy="481012"/>
          </a:xfrm>
          <a:prstGeom prst="rect">
            <a:avLst/>
          </a:prstGeom>
          <a:noFill/>
          <a:ln/>
        </p:spPr>
        <p:txBody>
          <a:bodyPr wrap="square" lIns="25400" tIns="25400" rIns="25400" bIns="25400" rtlCol="0" anchor="t">
            <a:normAutofit/>
          </a:bodyPr>
          <a:lstStyle/>
          <a:p>
            <a:pPr marL="0" indent="0" algn="l">
              <a:lnSpc>
                <a:spcPct val="123670"/>
              </a:lnSpc>
              <a:buNone/>
            </a:pPr>
            <a:r>
              <a:rPr lang="en-US" sz="2325" kern="0" spc="140" dirty="0">
                <a:solidFill>
                  <a:srgbClr val="3C3D41"/>
                </a:solidFill>
                <a:latin typeface="Barlow Semi Condensed" pitchFamily="34" charset="0"/>
                <a:ea typeface="Barlow Semi Condensed" pitchFamily="34" charset="-122"/>
                <a:cs typeface="Barlow Semi Condensed" pitchFamily="34" charset="-120"/>
              </a:rPr>
              <a:t>HIRE &amp; SPEND LOCAL</a:t>
            </a:r>
            <a:endParaRPr lang="en-US" sz="2325" dirty="0"/>
          </a:p>
        </p:txBody>
      </p:sp>
      <p:sp>
        <p:nvSpPr>
          <p:cNvPr id="29" name="Text 21"/>
          <p:cNvSpPr/>
          <p:nvPr/>
        </p:nvSpPr>
        <p:spPr>
          <a:xfrm>
            <a:off x="14295120" y="7634526"/>
            <a:ext cx="3170835" cy="1038225"/>
          </a:xfrm>
          <a:prstGeom prst="rect">
            <a:avLst/>
          </a:prstGeom>
          <a:noFill/>
          <a:ln/>
        </p:spPr>
        <p:txBody>
          <a:bodyPr wrap="square" lIns="25400" tIns="25400" rIns="25400" bIns="25400" rtlCol="0" anchor="t">
            <a:normAutofit/>
          </a:bodyPr>
          <a:lstStyle/>
          <a:p>
            <a:pPr marL="0" indent="0" algn="l">
              <a:lnSpc>
                <a:spcPct val="97222"/>
              </a:lnSpc>
              <a:buNone/>
            </a:pPr>
            <a:r>
              <a:rPr lang="en-US" sz="1875" dirty="0">
                <a:solidFill>
                  <a:srgbClr val="2C2D31"/>
                </a:solidFill>
                <a:latin typeface="Source Sans 3" pitchFamily="34" charset="0"/>
                <a:ea typeface="Source Sans 3" pitchFamily="34" charset="-122"/>
                <a:cs typeface="Source Sans 3" pitchFamily="34" charset="-120"/>
              </a:rPr>
              <a:t>We will make every effort to hire and spend local, and report those stats to SpaceX.</a:t>
            </a:r>
            <a:endParaRPr lang="en-US" sz="1875" dirty="0"/>
          </a:p>
        </p:txBody>
      </p:sp>
      <p:sp>
        <p:nvSpPr>
          <p:cNvPr id="30" name="Text 22"/>
          <p:cNvSpPr/>
          <p:nvPr/>
        </p:nvSpPr>
        <p:spPr>
          <a:xfrm>
            <a:off x="17120474" y="9686925"/>
            <a:ext cx="329327"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11</a:t>
            </a:r>
            <a:endParaRPr lang="en-US" sz="1950" dirty="0"/>
          </a:p>
        </p:txBody>
      </p:sp>
    </p:spTree>
    <p:extLst>
      <p:ext uri="{BB962C8B-B14F-4D97-AF65-F5344CB8AC3E}">
        <p14:creationId xmlns:p14="http://schemas.microsoft.com/office/powerpoint/2010/main" val="218653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2052637"/>
            <a:ext cx="457200" cy="47625"/>
          </a:xfrm>
          <a:prstGeom prst="rect">
            <a:avLst/>
          </a:prstGeom>
          <a:solidFill>
            <a:srgbClr val="F26F21"/>
          </a:solidFill>
          <a:ln/>
        </p:spPr>
        <p:txBody>
          <a:bodyPr/>
          <a:lstStyle/>
          <a:p>
            <a:endParaRPr lang="en-US"/>
          </a:p>
        </p:txBody>
      </p:sp>
      <p:sp>
        <p:nvSpPr>
          <p:cNvPr id="7" name="Text 4"/>
          <p:cNvSpPr/>
          <p:nvPr/>
        </p:nvSpPr>
        <p:spPr>
          <a:xfrm>
            <a:off x="1543050" y="1905000"/>
            <a:ext cx="2637187"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QUALITY &amp; SAFETY</a:t>
            </a:r>
            <a:endParaRPr lang="en-US" sz="1800" dirty="0"/>
          </a:p>
        </p:txBody>
      </p:sp>
      <p:sp>
        <p:nvSpPr>
          <p:cNvPr id="8" name="Text 5"/>
          <p:cNvSpPr/>
          <p:nvPr/>
        </p:nvSpPr>
        <p:spPr>
          <a:xfrm>
            <a:off x="914400" y="2457450"/>
            <a:ext cx="9693021" cy="1359217"/>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100" b="1" dirty="0">
                <a:solidFill>
                  <a:srgbClr val="3C3D41"/>
                </a:solidFill>
                <a:latin typeface="Barlow Semi Condensed" pitchFamily="34" charset="0"/>
                <a:ea typeface="Barlow Semi Condensed" pitchFamily="34" charset="-122"/>
                <a:cs typeface="Barlow Semi Condensed" pitchFamily="34" charset="-120"/>
              </a:rPr>
              <a:t>COMMITMENTS TO QUALITY &amp; SAFETY</a:t>
            </a:r>
            <a:endParaRPr lang="en-US" sz="5100" dirty="0"/>
          </a:p>
        </p:txBody>
      </p:sp>
      <p:sp>
        <p:nvSpPr>
          <p:cNvPr id="9" name="Shape 6"/>
          <p:cNvSpPr/>
          <p:nvPr/>
        </p:nvSpPr>
        <p:spPr>
          <a:xfrm>
            <a:off x="914400" y="4102418"/>
            <a:ext cx="4572000" cy="1634490"/>
          </a:xfrm>
          <a:prstGeom prst="rect">
            <a:avLst/>
          </a:prstGeom>
          <a:solidFill>
            <a:srgbClr val="F5F4F1"/>
          </a:solidFill>
          <a:ln/>
        </p:spPr>
        <p:txBody>
          <a:bodyPr/>
          <a:lstStyle/>
          <a:p>
            <a:endParaRPr lang="en-US"/>
          </a:p>
        </p:txBody>
      </p:sp>
      <p:sp>
        <p:nvSpPr>
          <p:cNvPr id="10" name="Shape 7"/>
          <p:cNvSpPr/>
          <p:nvPr/>
        </p:nvSpPr>
        <p:spPr>
          <a:xfrm>
            <a:off x="914400" y="4102418"/>
            <a:ext cx="4572000" cy="22860"/>
          </a:xfrm>
          <a:prstGeom prst="rect">
            <a:avLst/>
          </a:prstGeom>
          <a:solidFill>
            <a:srgbClr val="F26F21"/>
          </a:solidFill>
          <a:ln/>
        </p:spPr>
        <p:txBody>
          <a:bodyPr/>
          <a:lstStyle/>
          <a:p>
            <a:endParaRPr lang="en-US"/>
          </a:p>
        </p:txBody>
      </p:sp>
      <p:sp>
        <p:nvSpPr>
          <p:cNvPr id="11" name="Text 8"/>
          <p:cNvSpPr/>
          <p:nvPr/>
        </p:nvSpPr>
        <p:spPr>
          <a:xfrm>
            <a:off x="1162050" y="4334828"/>
            <a:ext cx="448437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kern="0" spc="113" dirty="0">
                <a:solidFill>
                  <a:srgbClr val="3C3D41"/>
                </a:solidFill>
                <a:latin typeface="Barlow Semi Condensed" pitchFamily="34" charset="0"/>
                <a:ea typeface="Barlow Semi Condensed" pitchFamily="34" charset="-122"/>
                <a:cs typeface="Barlow Semi Condensed" pitchFamily="34" charset="-120"/>
              </a:rPr>
              <a:t>USACE QC PROCESS</a:t>
            </a:r>
            <a:endParaRPr lang="en-US" sz="2250" dirty="0"/>
          </a:p>
        </p:txBody>
      </p:sp>
      <p:sp>
        <p:nvSpPr>
          <p:cNvPr id="12" name="Text 9"/>
          <p:cNvSpPr/>
          <p:nvPr/>
        </p:nvSpPr>
        <p:spPr>
          <a:xfrm>
            <a:off x="1162050" y="4858703"/>
            <a:ext cx="4199001" cy="706755"/>
          </a:xfrm>
          <a:prstGeom prst="rect">
            <a:avLst/>
          </a:prstGeom>
          <a:noFill/>
          <a:ln/>
        </p:spPr>
        <p:txBody>
          <a:bodyPr wrap="square" lIns="25400" tIns="25400" rIns="25400" bIns="25400" rtlCol="0" anchor="t">
            <a:normAutofit/>
          </a:bodyPr>
          <a:lstStyle/>
          <a:p>
            <a:pPr marL="0" indent="0" algn="l">
              <a:lnSpc>
                <a:spcPct val="95380"/>
              </a:lnSpc>
              <a:buNone/>
            </a:pPr>
            <a:r>
              <a:rPr lang="en-US" sz="1950" dirty="0">
                <a:solidFill>
                  <a:srgbClr val="2C2D31"/>
                </a:solidFill>
                <a:latin typeface="Source Sans 3" pitchFamily="34" charset="0"/>
                <a:ea typeface="Source Sans 3" pitchFamily="34" charset="-122"/>
                <a:cs typeface="Source Sans 3" pitchFamily="34" charset="-120"/>
              </a:rPr>
              <a:t>A QC manager on every site, with CQM-certified staff</a:t>
            </a:r>
            <a:endParaRPr lang="en-US" sz="1950" dirty="0"/>
          </a:p>
        </p:txBody>
      </p:sp>
      <p:sp>
        <p:nvSpPr>
          <p:cNvPr id="13" name="Shape 10"/>
          <p:cNvSpPr/>
          <p:nvPr/>
        </p:nvSpPr>
        <p:spPr>
          <a:xfrm>
            <a:off x="5753100" y="4102418"/>
            <a:ext cx="4572000" cy="1634490"/>
          </a:xfrm>
          <a:prstGeom prst="rect">
            <a:avLst/>
          </a:prstGeom>
          <a:solidFill>
            <a:srgbClr val="F5F4F1"/>
          </a:solidFill>
          <a:ln/>
        </p:spPr>
        <p:txBody>
          <a:bodyPr/>
          <a:lstStyle/>
          <a:p>
            <a:endParaRPr lang="en-US"/>
          </a:p>
        </p:txBody>
      </p:sp>
      <p:sp>
        <p:nvSpPr>
          <p:cNvPr id="14" name="Shape 11"/>
          <p:cNvSpPr/>
          <p:nvPr/>
        </p:nvSpPr>
        <p:spPr>
          <a:xfrm>
            <a:off x="5753100" y="4102418"/>
            <a:ext cx="4572000" cy="22860"/>
          </a:xfrm>
          <a:prstGeom prst="rect">
            <a:avLst/>
          </a:prstGeom>
          <a:solidFill>
            <a:srgbClr val="F26F21"/>
          </a:solidFill>
          <a:ln/>
        </p:spPr>
        <p:txBody>
          <a:bodyPr/>
          <a:lstStyle/>
          <a:p>
            <a:endParaRPr lang="en-US"/>
          </a:p>
        </p:txBody>
      </p:sp>
      <p:sp>
        <p:nvSpPr>
          <p:cNvPr id="15" name="Text 12"/>
          <p:cNvSpPr/>
          <p:nvPr/>
        </p:nvSpPr>
        <p:spPr>
          <a:xfrm>
            <a:off x="6000750" y="4334828"/>
            <a:ext cx="448437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kern="0" spc="113" dirty="0">
                <a:solidFill>
                  <a:srgbClr val="3C3D41"/>
                </a:solidFill>
                <a:latin typeface="Barlow Semi Condensed" pitchFamily="34" charset="0"/>
                <a:ea typeface="Barlow Semi Condensed" pitchFamily="34" charset="-122"/>
                <a:cs typeface="Barlow Semi Condensed" pitchFamily="34" charset="-120"/>
              </a:rPr>
              <a:t>SAFETY FOCUS</a:t>
            </a:r>
            <a:endParaRPr lang="en-US" sz="2250" dirty="0"/>
          </a:p>
        </p:txBody>
      </p:sp>
      <p:sp>
        <p:nvSpPr>
          <p:cNvPr id="16" name="Text 13"/>
          <p:cNvSpPr/>
          <p:nvPr/>
        </p:nvSpPr>
        <p:spPr>
          <a:xfrm>
            <a:off x="6000750" y="4858703"/>
            <a:ext cx="4199001" cy="706755"/>
          </a:xfrm>
          <a:prstGeom prst="rect">
            <a:avLst/>
          </a:prstGeom>
          <a:noFill/>
          <a:ln/>
        </p:spPr>
        <p:txBody>
          <a:bodyPr wrap="square" lIns="25400" tIns="25400" rIns="25400" bIns="25400" rtlCol="0" anchor="t">
            <a:normAutofit/>
          </a:bodyPr>
          <a:lstStyle/>
          <a:p>
            <a:pPr marL="0" indent="0" algn="l">
              <a:lnSpc>
                <a:spcPct val="95380"/>
              </a:lnSpc>
              <a:buNone/>
            </a:pPr>
            <a:r>
              <a:rPr lang="en-US" sz="1950" dirty="0">
                <a:solidFill>
                  <a:srgbClr val="2C2D31"/>
                </a:solidFill>
                <a:latin typeface="Source Sans 3" pitchFamily="34" charset="0"/>
                <a:ea typeface="Source Sans 3" pitchFamily="34" charset="-122"/>
                <a:cs typeface="Source Sans 3" pitchFamily="34" charset="-120"/>
              </a:rPr>
              <a:t>Dedicated safety coverage with every field team</a:t>
            </a:r>
            <a:endParaRPr lang="en-US" sz="1950" dirty="0"/>
          </a:p>
        </p:txBody>
      </p:sp>
      <p:sp>
        <p:nvSpPr>
          <p:cNvPr id="17" name="Text 14"/>
          <p:cNvSpPr/>
          <p:nvPr/>
        </p:nvSpPr>
        <p:spPr>
          <a:xfrm>
            <a:off x="914400" y="6060757"/>
            <a:ext cx="9693021"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273" dirty="0">
                <a:solidFill>
                  <a:srgbClr val="D2570F"/>
                </a:solidFill>
                <a:latin typeface="Barlow Semi Condensed" pitchFamily="34" charset="0"/>
                <a:ea typeface="Barlow Semi Condensed" pitchFamily="34" charset="-122"/>
                <a:cs typeface="Barlow Semi Condensed" pitchFamily="34" charset="-120"/>
              </a:rPr>
              <a:t>SAFETY PROGRAM</a:t>
            </a:r>
            <a:endParaRPr lang="en-US" sz="1950" dirty="0"/>
          </a:p>
        </p:txBody>
      </p:sp>
      <p:sp>
        <p:nvSpPr>
          <p:cNvPr id="18" name="Shape 15"/>
          <p:cNvSpPr/>
          <p:nvPr/>
        </p:nvSpPr>
        <p:spPr>
          <a:xfrm>
            <a:off x="914400" y="6565582"/>
            <a:ext cx="4514850" cy="9525"/>
          </a:xfrm>
          <a:prstGeom prst="rect">
            <a:avLst/>
          </a:prstGeom>
          <a:solidFill>
            <a:srgbClr val="D8D9DB"/>
          </a:solidFill>
          <a:ln/>
        </p:spPr>
        <p:txBody>
          <a:bodyPr/>
          <a:lstStyle/>
          <a:p>
            <a:endParaRPr lang="en-US"/>
          </a:p>
        </p:txBody>
      </p:sp>
      <p:sp>
        <p:nvSpPr>
          <p:cNvPr id="19" name="Text 16"/>
          <p:cNvSpPr/>
          <p:nvPr/>
        </p:nvSpPr>
        <p:spPr>
          <a:xfrm>
            <a:off x="914400" y="6725603"/>
            <a:ext cx="49530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dirty="0">
                <a:solidFill>
                  <a:srgbClr val="F26F21"/>
                </a:solidFill>
                <a:latin typeface="Barlow Semi Condensed" pitchFamily="34" charset="0"/>
                <a:ea typeface="Barlow Semi Condensed" pitchFamily="34" charset="-122"/>
                <a:cs typeface="Barlow Semi Condensed" pitchFamily="34" charset="-120"/>
              </a:rPr>
              <a:t>01</a:t>
            </a:r>
            <a:endParaRPr lang="en-US" sz="2250" dirty="0"/>
          </a:p>
        </p:txBody>
      </p:sp>
      <p:sp>
        <p:nvSpPr>
          <p:cNvPr id="20" name="Text 17"/>
          <p:cNvSpPr/>
          <p:nvPr/>
        </p:nvSpPr>
        <p:spPr>
          <a:xfrm>
            <a:off x="1524000" y="6817043"/>
            <a:ext cx="2261699" cy="360045"/>
          </a:xfrm>
          <a:prstGeom prst="rect">
            <a:avLst/>
          </a:prstGeom>
          <a:noFill/>
          <a:ln/>
        </p:spPr>
        <p:txBody>
          <a:bodyPr wrap="square" lIns="25400" tIns="25400" rIns="25400" bIns="25400" rtlCol="0" anchor="t">
            <a:normAutofit/>
          </a:bodyPr>
          <a:lstStyle/>
          <a:p>
            <a:pPr marL="0" indent="0" algn="l">
              <a:lnSpc>
                <a:spcPct val="91848"/>
              </a:lnSpc>
              <a:buNone/>
            </a:pPr>
            <a:r>
              <a:rPr lang="en-US" sz="1950" dirty="0">
                <a:solidFill>
                  <a:srgbClr val="2C2D31"/>
                </a:solidFill>
                <a:latin typeface="Source Sans 3" pitchFamily="34" charset="0"/>
                <a:ea typeface="Source Sans 3" pitchFamily="34" charset="-122"/>
                <a:cs typeface="Source Sans 3" pitchFamily="34" charset="-120"/>
              </a:rPr>
              <a:t>Stop work authority</a:t>
            </a:r>
            <a:endParaRPr lang="en-US" sz="1950" dirty="0"/>
          </a:p>
        </p:txBody>
      </p:sp>
      <p:sp>
        <p:nvSpPr>
          <p:cNvPr id="21" name="Shape 18"/>
          <p:cNvSpPr/>
          <p:nvPr/>
        </p:nvSpPr>
        <p:spPr>
          <a:xfrm>
            <a:off x="5810250" y="6565582"/>
            <a:ext cx="4514850" cy="9525"/>
          </a:xfrm>
          <a:prstGeom prst="rect">
            <a:avLst/>
          </a:prstGeom>
          <a:solidFill>
            <a:srgbClr val="D8D9DB"/>
          </a:solidFill>
          <a:ln/>
        </p:spPr>
        <p:txBody>
          <a:bodyPr/>
          <a:lstStyle/>
          <a:p>
            <a:endParaRPr lang="en-US"/>
          </a:p>
        </p:txBody>
      </p:sp>
      <p:sp>
        <p:nvSpPr>
          <p:cNvPr id="22" name="Text 19"/>
          <p:cNvSpPr/>
          <p:nvPr/>
        </p:nvSpPr>
        <p:spPr>
          <a:xfrm>
            <a:off x="5810250" y="6725603"/>
            <a:ext cx="49530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dirty="0">
                <a:solidFill>
                  <a:srgbClr val="F26F21"/>
                </a:solidFill>
                <a:latin typeface="Barlow Semi Condensed" pitchFamily="34" charset="0"/>
                <a:ea typeface="Barlow Semi Condensed" pitchFamily="34" charset="-122"/>
                <a:cs typeface="Barlow Semi Condensed" pitchFamily="34" charset="-120"/>
              </a:rPr>
              <a:t>02</a:t>
            </a:r>
            <a:endParaRPr lang="en-US" sz="2250" dirty="0"/>
          </a:p>
        </p:txBody>
      </p:sp>
      <p:sp>
        <p:nvSpPr>
          <p:cNvPr id="23" name="Text 20"/>
          <p:cNvSpPr/>
          <p:nvPr/>
        </p:nvSpPr>
        <p:spPr>
          <a:xfrm>
            <a:off x="6419850" y="6817043"/>
            <a:ext cx="1962305" cy="360045"/>
          </a:xfrm>
          <a:prstGeom prst="rect">
            <a:avLst/>
          </a:prstGeom>
          <a:noFill/>
          <a:ln/>
        </p:spPr>
        <p:txBody>
          <a:bodyPr wrap="square" lIns="25400" tIns="25400" rIns="25400" bIns="25400" rtlCol="0" anchor="t">
            <a:normAutofit/>
          </a:bodyPr>
          <a:lstStyle/>
          <a:p>
            <a:pPr marL="0" indent="0" algn="l">
              <a:lnSpc>
                <a:spcPct val="91848"/>
              </a:lnSpc>
              <a:buNone/>
            </a:pPr>
            <a:r>
              <a:rPr lang="en-US" sz="1950" dirty="0">
                <a:solidFill>
                  <a:srgbClr val="2C2D31"/>
                </a:solidFill>
                <a:latin typeface="Source Sans 3" pitchFamily="34" charset="0"/>
                <a:ea typeface="Source Sans 3" pitchFamily="34" charset="-122"/>
                <a:cs typeface="Source Sans 3" pitchFamily="34" charset="-120"/>
              </a:rPr>
              <a:t>Training program</a:t>
            </a:r>
            <a:endParaRPr lang="en-US" sz="1950" dirty="0"/>
          </a:p>
        </p:txBody>
      </p:sp>
      <p:sp>
        <p:nvSpPr>
          <p:cNvPr id="24" name="Shape 21"/>
          <p:cNvSpPr/>
          <p:nvPr/>
        </p:nvSpPr>
        <p:spPr>
          <a:xfrm>
            <a:off x="914400" y="7306628"/>
            <a:ext cx="4514850" cy="9525"/>
          </a:xfrm>
          <a:prstGeom prst="rect">
            <a:avLst/>
          </a:prstGeom>
          <a:solidFill>
            <a:srgbClr val="D8D9DB"/>
          </a:solidFill>
          <a:ln/>
        </p:spPr>
        <p:txBody>
          <a:bodyPr/>
          <a:lstStyle/>
          <a:p>
            <a:endParaRPr lang="en-US"/>
          </a:p>
        </p:txBody>
      </p:sp>
      <p:sp>
        <p:nvSpPr>
          <p:cNvPr id="25" name="Text 22"/>
          <p:cNvSpPr/>
          <p:nvPr/>
        </p:nvSpPr>
        <p:spPr>
          <a:xfrm>
            <a:off x="914400" y="7466648"/>
            <a:ext cx="49530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dirty="0">
                <a:solidFill>
                  <a:srgbClr val="F26F21"/>
                </a:solidFill>
                <a:latin typeface="Barlow Semi Condensed" pitchFamily="34" charset="0"/>
                <a:ea typeface="Barlow Semi Condensed" pitchFamily="34" charset="-122"/>
                <a:cs typeface="Barlow Semi Condensed" pitchFamily="34" charset="-120"/>
              </a:rPr>
              <a:t>03</a:t>
            </a:r>
            <a:endParaRPr lang="en-US" sz="2250" dirty="0"/>
          </a:p>
        </p:txBody>
      </p:sp>
      <p:sp>
        <p:nvSpPr>
          <p:cNvPr id="26" name="Text 23"/>
          <p:cNvSpPr/>
          <p:nvPr/>
        </p:nvSpPr>
        <p:spPr>
          <a:xfrm>
            <a:off x="1524000" y="7558088"/>
            <a:ext cx="4022407" cy="681990"/>
          </a:xfrm>
          <a:prstGeom prst="rect">
            <a:avLst/>
          </a:prstGeom>
          <a:noFill/>
          <a:ln/>
        </p:spPr>
        <p:txBody>
          <a:bodyPr wrap="square" lIns="25400" tIns="25400" rIns="25400" bIns="25400" rtlCol="0" anchor="t">
            <a:normAutofit/>
          </a:bodyPr>
          <a:lstStyle/>
          <a:p>
            <a:pPr marL="0" indent="0" algn="l">
              <a:lnSpc>
                <a:spcPct val="91848"/>
              </a:lnSpc>
              <a:buNone/>
            </a:pPr>
            <a:r>
              <a:rPr lang="en-US" sz="1950" dirty="0">
                <a:solidFill>
                  <a:srgbClr val="2C2D31"/>
                </a:solidFill>
                <a:latin typeface="Source Sans 3" pitchFamily="34" charset="0"/>
                <a:ea typeface="Source Sans 3" pitchFamily="34" charset="-122"/>
                <a:cs typeface="Source Sans 3" pitchFamily="34" charset="-120"/>
              </a:rPr>
              <a:t>All skilled labor are NCCER / NCCO certified</a:t>
            </a:r>
            <a:endParaRPr lang="en-US" sz="1950" dirty="0"/>
          </a:p>
        </p:txBody>
      </p:sp>
      <p:sp>
        <p:nvSpPr>
          <p:cNvPr id="27" name="Shape 24"/>
          <p:cNvSpPr/>
          <p:nvPr/>
        </p:nvSpPr>
        <p:spPr>
          <a:xfrm>
            <a:off x="5810250" y="7306628"/>
            <a:ext cx="4514850" cy="9525"/>
          </a:xfrm>
          <a:prstGeom prst="rect">
            <a:avLst/>
          </a:prstGeom>
          <a:solidFill>
            <a:srgbClr val="D8D9DB"/>
          </a:solidFill>
          <a:ln/>
        </p:spPr>
        <p:txBody>
          <a:bodyPr/>
          <a:lstStyle/>
          <a:p>
            <a:endParaRPr lang="en-US"/>
          </a:p>
        </p:txBody>
      </p:sp>
      <p:sp>
        <p:nvSpPr>
          <p:cNvPr id="28" name="Text 25"/>
          <p:cNvSpPr/>
          <p:nvPr/>
        </p:nvSpPr>
        <p:spPr>
          <a:xfrm>
            <a:off x="5810250" y="7466648"/>
            <a:ext cx="49530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dirty="0">
                <a:solidFill>
                  <a:srgbClr val="F26F21"/>
                </a:solidFill>
                <a:latin typeface="Barlow Semi Condensed" pitchFamily="34" charset="0"/>
                <a:ea typeface="Barlow Semi Condensed" pitchFamily="34" charset="-122"/>
                <a:cs typeface="Barlow Semi Condensed" pitchFamily="34" charset="-120"/>
              </a:rPr>
              <a:t>04</a:t>
            </a:r>
            <a:endParaRPr lang="en-US" sz="2250" dirty="0"/>
          </a:p>
        </p:txBody>
      </p:sp>
      <p:sp>
        <p:nvSpPr>
          <p:cNvPr id="29" name="Text 26"/>
          <p:cNvSpPr/>
          <p:nvPr/>
        </p:nvSpPr>
        <p:spPr>
          <a:xfrm>
            <a:off x="6419850" y="7558088"/>
            <a:ext cx="4022407" cy="681990"/>
          </a:xfrm>
          <a:prstGeom prst="rect">
            <a:avLst/>
          </a:prstGeom>
          <a:noFill/>
          <a:ln/>
        </p:spPr>
        <p:txBody>
          <a:bodyPr wrap="square" lIns="25400" tIns="25400" rIns="25400" bIns="25400" rtlCol="0" anchor="t">
            <a:normAutofit/>
          </a:bodyPr>
          <a:lstStyle/>
          <a:p>
            <a:pPr marL="0" indent="0" algn="l">
              <a:lnSpc>
                <a:spcPct val="91848"/>
              </a:lnSpc>
              <a:buNone/>
            </a:pPr>
            <a:r>
              <a:rPr lang="en-US" sz="1950" dirty="0">
                <a:solidFill>
                  <a:srgbClr val="2C2D31"/>
                </a:solidFill>
                <a:latin typeface="Source Sans 3" pitchFamily="34" charset="0"/>
                <a:ea typeface="Source Sans 3" pitchFamily="34" charset="-122"/>
                <a:cs typeface="Source Sans 3" pitchFamily="34" charset="-120"/>
              </a:rPr>
              <a:t>SPOT program for observations reporting</a:t>
            </a:r>
            <a:endParaRPr lang="en-US" sz="1950" dirty="0"/>
          </a:p>
        </p:txBody>
      </p:sp>
      <p:sp>
        <p:nvSpPr>
          <p:cNvPr id="30" name="Shape 27"/>
          <p:cNvSpPr/>
          <p:nvPr/>
        </p:nvSpPr>
        <p:spPr>
          <a:xfrm>
            <a:off x="914400" y="8354378"/>
            <a:ext cx="4514850" cy="9525"/>
          </a:xfrm>
          <a:prstGeom prst="rect">
            <a:avLst/>
          </a:prstGeom>
          <a:solidFill>
            <a:srgbClr val="D8D9DB"/>
          </a:solidFill>
          <a:ln/>
        </p:spPr>
        <p:txBody>
          <a:bodyPr/>
          <a:lstStyle/>
          <a:p>
            <a:endParaRPr lang="en-US"/>
          </a:p>
        </p:txBody>
      </p:sp>
      <p:sp>
        <p:nvSpPr>
          <p:cNvPr id="31" name="Text 28"/>
          <p:cNvSpPr/>
          <p:nvPr/>
        </p:nvSpPr>
        <p:spPr>
          <a:xfrm>
            <a:off x="914400" y="8514398"/>
            <a:ext cx="49530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dirty="0">
                <a:solidFill>
                  <a:srgbClr val="F26F21"/>
                </a:solidFill>
                <a:latin typeface="Barlow Semi Condensed" pitchFamily="34" charset="0"/>
                <a:ea typeface="Barlow Semi Condensed" pitchFamily="34" charset="-122"/>
                <a:cs typeface="Barlow Semi Condensed" pitchFamily="34" charset="-120"/>
              </a:rPr>
              <a:t>05</a:t>
            </a:r>
            <a:endParaRPr lang="en-US" sz="2250" dirty="0"/>
          </a:p>
        </p:txBody>
      </p:sp>
      <p:sp>
        <p:nvSpPr>
          <p:cNvPr id="32" name="Text 29"/>
          <p:cNvSpPr/>
          <p:nvPr/>
        </p:nvSpPr>
        <p:spPr>
          <a:xfrm>
            <a:off x="1524000" y="8605838"/>
            <a:ext cx="4022407" cy="681990"/>
          </a:xfrm>
          <a:prstGeom prst="rect">
            <a:avLst/>
          </a:prstGeom>
          <a:noFill/>
          <a:ln/>
        </p:spPr>
        <p:txBody>
          <a:bodyPr wrap="square" lIns="25400" tIns="25400" rIns="25400" bIns="25400" rtlCol="0" anchor="t">
            <a:normAutofit/>
          </a:bodyPr>
          <a:lstStyle/>
          <a:p>
            <a:pPr marL="0" indent="0" algn="l">
              <a:lnSpc>
                <a:spcPct val="91848"/>
              </a:lnSpc>
              <a:buNone/>
            </a:pPr>
            <a:r>
              <a:rPr lang="en-US" sz="1950" dirty="0">
                <a:solidFill>
                  <a:srgbClr val="2C2D31"/>
                </a:solidFill>
                <a:latin typeface="Source Sans 3" pitchFamily="34" charset="0"/>
                <a:ea typeface="Source Sans 3" pitchFamily="34" charset="-122"/>
                <a:cs typeface="Source Sans 3" pitchFamily="34" charset="-120"/>
              </a:rPr>
              <a:t>Monthly raffle for participating in the SPOT program</a:t>
            </a:r>
            <a:endParaRPr lang="en-US" sz="1950" dirty="0"/>
          </a:p>
        </p:txBody>
      </p:sp>
      <p:sp>
        <p:nvSpPr>
          <p:cNvPr id="33" name="Shape 30"/>
          <p:cNvSpPr/>
          <p:nvPr/>
        </p:nvSpPr>
        <p:spPr>
          <a:xfrm>
            <a:off x="5810250" y="8354378"/>
            <a:ext cx="4514850" cy="9525"/>
          </a:xfrm>
          <a:prstGeom prst="rect">
            <a:avLst/>
          </a:prstGeom>
          <a:solidFill>
            <a:srgbClr val="D8D9DB"/>
          </a:solidFill>
          <a:ln/>
        </p:spPr>
        <p:txBody>
          <a:bodyPr/>
          <a:lstStyle/>
          <a:p>
            <a:endParaRPr lang="en-US"/>
          </a:p>
        </p:txBody>
      </p:sp>
      <p:sp>
        <p:nvSpPr>
          <p:cNvPr id="34" name="Text 31"/>
          <p:cNvSpPr/>
          <p:nvPr/>
        </p:nvSpPr>
        <p:spPr>
          <a:xfrm>
            <a:off x="5810250" y="8514398"/>
            <a:ext cx="495300" cy="466725"/>
          </a:xfrm>
          <a:prstGeom prst="rect">
            <a:avLst/>
          </a:prstGeom>
          <a:noFill/>
          <a:ln/>
        </p:spPr>
        <p:txBody>
          <a:bodyPr wrap="square" lIns="25400" tIns="25400" rIns="25400" bIns="25400" rtlCol="0" anchor="t">
            <a:normAutofit/>
          </a:bodyPr>
          <a:lstStyle/>
          <a:p>
            <a:pPr marL="0" indent="0" algn="l">
              <a:lnSpc>
                <a:spcPct val="122283"/>
              </a:lnSpc>
              <a:buNone/>
            </a:pPr>
            <a:r>
              <a:rPr lang="en-US" sz="2250" b="1" dirty="0">
                <a:solidFill>
                  <a:srgbClr val="F26F21"/>
                </a:solidFill>
                <a:latin typeface="Barlow Semi Condensed" pitchFamily="34" charset="0"/>
                <a:ea typeface="Barlow Semi Condensed" pitchFamily="34" charset="-122"/>
                <a:cs typeface="Barlow Semi Condensed" pitchFamily="34" charset="-120"/>
              </a:rPr>
              <a:t>06</a:t>
            </a:r>
            <a:endParaRPr lang="en-US" sz="2250" dirty="0"/>
          </a:p>
        </p:txBody>
      </p:sp>
      <p:sp>
        <p:nvSpPr>
          <p:cNvPr id="35" name="Text 32"/>
          <p:cNvSpPr/>
          <p:nvPr/>
        </p:nvSpPr>
        <p:spPr>
          <a:xfrm>
            <a:off x="6419850" y="8605838"/>
            <a:ext cx="4022407" cy="681990"/>
          </a:xfrm>
          <a:prstGeom prst="rect">
            <a:avLst/>
          </a:prstGeom>
          <a:noFill/>
          <a:ln/>
        </p:spPr>
        <p:txBody>
          <a:bodyPr wrap="square" lIns="25400" tIns="25400" rIns="25400" bIns="25400" rtlCol="0" anchor="t">
            <a:normAutofit/>
          </a:bodyPr>
          <a:lstStyle/>
          <a:p>
            <a:pPr marL="0" indent="0" algn="l">
              <a:lnSpc>
                <a:spcPct val="91848"/>
              </a:lnSpc>
              <a:buNone/>
            </a:pPr>
            <a:r>
              <a:rPr lang="en-US" sz="1950" dirty="0">
                <a:solidFill>
                  <a:srgbClr val="2C2D31"/>
                </a:solidFill>
                <a:latin typeface="Source Sans 3" pitchFamily="34" charset="0"/>
                <a:ea typeface="Source Sans 3" pitchFamily="34" charset="-122"/>
                <a:cs typeface="Source Sans 3" pitchFamily="34" charset="-120"/>
              </a:rPr>
              <a:t>Hands-on onboarding and training, skills assessment</a:t>
            </a:r>
            <a:endParaRPr lang="en-US" sz="1950" dirty="0"/>
          </a:p>
        </p:txBody>
      </p:sp>
      <p:sp>
        <p:nvSpPr>
          <p:cNvPr id="36" name="Shape 33"/>
          <p:cNvSpPr/>
          <p:nvPr/>
        </p:nvSpPr>
        <p:spPr>
          <a:xfrm>
            <a:off x="11087100" y="1905000"/>
            <a:ext cx="6286500" cy="53340"/>
          </a:xfrm>
          <a:prstGeom prst="rect">
            <a:avLst/>
          </a:prstGeom>
          <a:solidFill>
            <a:srgbClr val="F26F21"/>
          </a:solidFill>
          <a:ln/>
        </p:spPr>
        <p:txBody>
          <a:bodyPr/>
          <a:lstStyle/>
          <a:p>
            <a:endParaRPr lang="en-US"/>
          </a:p>
        </p:txBody>
      </p:sp>
      <p:pic>
        <p:nvPicPr>
          <p:cNvPr id="37" name="Image 1" descr="preencoded.png"/>
          <p:cNvPicPr>
            <a:picLocks noChangeAspect="1"/>
          </p:cNvPicPr>
          <p:nvPr/>
        </p:nvPicPr>
        <p:blipFill>
          <a:blip r:embed="rId4"/>
          <a:srcRect l="20020" r="20020"/>
          <a:stretch/>
        </p:blipFill>
        <p:spPr>
          <a:xfrm>
            <a:off x="11087100" y="1905000"/>
            <a:ext cx="6286500" cy="5539740"/>
          </a:xfrm>
          <a:prstGeom prst="rect">
            <a:avLst/>
          </a:prstGeom>
        </p:spPr>
      </p:pic>
      <p:sp>
        <p:nvSpPr>
          <p:cNvPr id="38" name="Shape 34"/>
          <p:cNvSpPr/>
          <p:nvPr/>
        </p:nvSpPr>
        <p:spPr>
          <a:xfrm>
            <a:off x="11087100" y="7444740"/>
            <a:ext cx="6286500" cy="2080260"/>
          </a:xfrm>
          <a:prstGeom prst="rect">
            <a:avLst/>
          </a:prstGeom>
          <a:solidFill>
            <a:srgbClr val="3C3D41"/>
          </a:solidFill>
          <a:ln/>
        </p:spPr>
        <p:txBody>
          <a:bodyPr/>
          <a:lstStyle/>
          <a:p>
            <a:endParaRPr lang="en-US"/>
          </a:p>
        </p:txBody>
      </p:sp>
      <p:sp>
        <p:nvSpPr>
          <p:cNvPr id="39" name="Text 35"/>
          <p:cNvSpPr/>
          <p:nvPr/>
        </p:nvSpPr>
        <p:spPr>
          <a:xfrm>
            <a:off x="11410950" y="7730490"/>
            <a:ext cx="1899833" cy="647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800" b="1" dirty="0">
                <a:solidFill>
                  <a:srgbClr val="F26F21"/>
                </a:solidFill>
                <a:latin typeface="Barlow Semi Condensed" pitchFamily="34" charset="0"/>
                <a:ea typeface="Barlow Semi Condensed" pitchFamily="34" charset="-122"/>
                <a:cs typeface="Barlow Semi Condensed" pitchFamily="34" charset="-120"/>
              </a:rPr>
              <a:t>0.75</a:t>
            </a:r>
            <a:endParaRPr lang="en-US" sz="4800" dirty="0"/>
          </a:p>
        </p:txBody>
      </p:sp>
      <p:sp>
        <p:nvSpPr>
          <p:cNvPr id="40" name="Text 36"/>
          <p:cNvSpPr/>
          <p:nvPr/>
        </p:nvSpPr>
        <p:spPr>
          <a:xfrm>
            <a:off x="11410950" y="8416290"/>
            <a:ext cx="1899833" cy="312420"/>
          </a:xfrm>
          <a:prstGeom prst="rect">
            <a:avLst/>
          </a:prstGeom>
          <a:noFill/>
          <a:ln/>
        </p:spPr>
        <p:txBody>
          <a:bodyPr wrap="square" lIns="25400" tIns="25400" rIns="25400" bIns="25400" rtlCol="0" anchor="t">
            <a:normAutofit lnSpcReduction="10000"/>
          </a:bodyPr>
          <a:lstStyle/>
          <a:p>
            <a:pPr marL="0" indent="0" algn="l">
              <a:lnSpc>
                <a:spcPct val="100000"/>
              </a:lnSpc>
              <a:buNone/>
            </a:pPr>
            <a:r>
              <a:rPr lang="en-US" sz="1800" kern="0" spc="126" dirty="0">
                <a:solidFill>
                  <a:srgbClr val="FFFFFF"/>
                </a:solidFill>
                <a:latin typeface="Barlow Semi Condensed" pitchFamily="34" charset="0"/>
                <a:ea typeface="Barlow Semi Condensed" pitchFamily="34" charset="-122"/>
                <a:cs typeface="Barlow Semi Condensed" pitchFamily="34" charset="-120"/>
              </a:rPr>
              <a:t>EMR RATING</a:t>
            </a:r>
            <a:endParaRPr lang="en-US" sz="1800" dirty="0"/>
          </a:p>
        </p:txBody>
      </p:sp>
      <p:sp>
        <p:nvSpPr>
          <p:cNvPr id="41" name="Text 37"/>
          <p:cNvSpPr/>
          <p:nvPr/>
        </p:nvSpPr>
        <p:spPr>
          <a:xfrm>
            <a:off x="13366671" y="7730490"/>
            <a:ext cx="1899964" cy="647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800" b="1" dirty="0">
                <a:solidFill>
                  <a:srgbClr val="F26F21"/>
                </a:solidFill>
                <a:latin typeface="Barlow Semi Condensed" pitchFamily="34" charset="0"/>
                <a:ea typeface="Barlow Semi Condensed" pitchFamily="34" charset="-122"/>
                <a:cs typeface="Barlow Semi Condensed" pitchFamily="34" charset="-120"/>
              </a:rPr>
              <a:t>0 TRIR</a:t>
            </a:r>
            <a:endParaRPr lang="en-US" sz="4800" dirty="0"/>
          </a:p>
        </p:txBody>
      </p:sp>
      <p:sp>
        <p:nvSpPr>
          <p:cNvPr id="42" name="Text 38"/>
          <p:cNvSpPr/>
          <p:nvPr/>
        </p:nvSpPr>
        <p:spPr>
          <a:xfrm>
            <a:off x="13366671" y="8416290"/>
            <a:ext cx="1803440" cy="861060"/>
          </a:xfrm>
          <a:prstGeom prst="rect">
            <a:avLst/>
          </a:prstGeom>
          <a:noFill/>
          <a:ln/>
        </p:spPr>
        <p:txBody>
          <a:bodyPr wrap="square" lIns="25400" tIns="25400" rIns="25400" bIns="25400" rtlCol="0" anchor="t">
            <a:normAutofit lnSpcReduction="10000"/>
          </a:bodyPr>
          <a:lstStyle/>
          <a:p>
            <a:pPr marL="0" indent="0" algn="l">
              <a:lnSpc>
                <a:spcPct val="100000"/>
              </a:lnSpc>
              <a:buNone/>
            </a:pPr>
            <a:r>
              <a:rPr lang="en-US" sz="1800" kern="0" spc="126" dirty="0">
                <a:solidFill>
                  <a:srgbClr val="FFFFFF"/>
                </a:solidFill>
                <a:latin typeface="Barlow Semi Condensed" pitchFamily="34" charset="0"/>
                <a:ea typeface="Barlow Semi Condensed" pitchFamily="34" charset="-122"/>
                <a:cs typeface="Barlow Semi Condensed" pitchFamily="34" charset="-120"/>
              </a:rPr>
              <a:t>TOTAL RECORDABLE INCIDENT RATE</a:t>
            </a:r>
            <a:endParaRPr lang="en-US" sz="1800" dirty="0"/>
          </a:p>
        </p:txBody>
      </p:sp>
      <p:sp>
        <p:nvSpPr>
          <p:cNvPr id="43" name="Text 39"/>
          <p:cNvSpPr/>
          <p:nvPr/>
        </p:nvSpPr>
        <p:spPr>
          <a:xfrm>
            <a:off x="15322510" y="7730490"/>
            <a:ext cx="1899964" cy="6477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800" b="1" dirty="0">
                <a:solidFill>
                  <a:srgbClr val="F26F21"/>
                </a:solidFill>
                <a:latin typeface="Barlow Semi Condensed" pitchFamily="34" charset="0"/>
                <a:ea typeface="Barlow Semi Condensed" pitchFamily="34" charset="-122"/>
                <a:cs typeface="Barlow Semi Condensed" pitchFamily="34" charset="-120"/>
              </a:rPr>
              <a:t>1.9M</a:t>
            </a:r>
            <a:endParaRPr lang="en-US" sz="4800" dirty="0"/>
          </a:p>
        </p:txBody>
      </p:sp>
      <p:sp>
        <p:nvSpPr>
          <p:cNvPr id="44" name="Text 40"/>
          <p:cNvSpPr/>
          <p:nvPr/>
        </p:nvSpPr>
        <p:spPr>
          <a:xfrm>
            <a:off x="15322510" y="8416290"/>
            <a:ext cx="1803440" cy="586740"/>
          </a:xfrm>
          <a:prstGeom prst="rect">
            <a:avLst/>
          </a:prstGeom>
          <a:noFill/>
          <a:ln/>
        </p:spPr>
        <p:txBody>
          <a:bodyPr wrap="square" lIns="25400" tIns="25400" rIns="25400" bIns="25400" rtlCol="0" anchor="t">
            <a:normAutofit lnSpcReduction="10000"/>
          </a:bodyPr>
          <a:lstStyle/>
          <a:p>
            <a:pPr marL="0" indent="0" algn="l">
              <a:lnSpc>
                <a:spcPct val="100000"/>
              </a:lnSpc>
              <a:buNone/>
            </a:pPr>
            <a:r>
              <a:rPr lang="en-US" sz="1800" kern="0" spc="126" dirty="0">
                <a:solidFill>
                  <a:srgbClr val="FFFFFF"/>
                </a:solidFill>
                <a:latin typeface="Barlow Semi Condensed" pitchFamily="34" charset="0"/>
                <a:ea typeface="Barlow Semi Condensed" pitchFamily="34" charset="-122"/>
                <a:cs typeface="Barlow Semi Condensed" pitchFamily="34" charset="-120"/>
              </a:rPr>
              <a:t>ESTIMATED 2026 MANHOURS</a:t>
            </a:r>
            <a:endParaRPr lang="en-US" sz="1800" dirty="0"/>
          </a:p>
        </p:txBody>
      </p:sp>
      <p:sp>
        <p:nvSpPr>
          <p:cNvPr id="45" name="Text 41"/>
          <p:cNvSpPr/>
          <p:nvPr/>
        </p:nvSpPr>
        <p:spPr>
          <a:xfrm>
            <a:off x="17125355" y="9686925"/>
            <a:ext cx="324445"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12</a:t>
            </a:r>
            <a:endParaRPr lang="en-US" sz="1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0" y="1771650"/>
            <a:ext cx="7239000" cy="53340"/>
          </a:xfrm>
          <a:prstGeom prst="rect">
            <a:avLst/>
          </a:prstGeom>
          <a:solidFill>
            <a:srgbClr val="F26F21"/>
          </a:solidFill>
          <a:ln/>
        </p:spPr>
        <p:txBody>
          <a:bodyPr/>
          <a:lstStyle/>
          <a:p>
            <a:endParaRPr lang="en-US"/>
          </a:p>
        </p:txBody>
      </p:sp>
      <p:pic>
        <p:nvPicPr>
          <p:cNvPr id="7" name="Image 1" descr="preencoded.png"/>
          <p:cNvPicPr>
            <a:picLocks noChangeAspect="1"/>
          </p:cNvPicPr>
          <p:nvPr/>
        </p:nvPicPr>
        <p:blipFill>
          <a:blip r:embed="rId4"/>
          <a:srcRect l="22402" r="22402"/>
          <a:stretch/>
        </p:blipFill>
        <p:spPr>
          <a:xfrm>
            <a:off x="0" y="1771650"/>
            <a:ext cx="7239000" cy="8515350"/>
          </a:xfrm>
          <a:prstGeom prst="rect">
            <a:avLst/>
          </a:prstGeom>
        </p:spPr>
      </p:pic>
      <p:sp>
        <p:nvSpPr>
          <p:cNvPr id="8" name="Shape 4"/>
          <p:cNvSpPr/>
          <p:nvPr/>
        </p:nvSpPr>
        <p:spPr>
          <a:xfrm>
            <a:off x="8153400" y="2052637"/>
            <a:ext cx="457200" cy="47625"/>
          </a:xfrm>
          <a:prstGeom prst="rect">
            <a:avLst/>
          </a:prstGeom>
          <a:solidFill>
            <a:srgbClr val="F26F21"/>
          </a:solidFill>
          <a:ln/>
        </p:spPr>
        <p:txBody>
          <a:bodyPr/>
          <a:lstStyle/>
          <a:p>
            <a:endParaRPr lang="en-US"/>
          </a:p>
        </p:txBody>
      </p:sp>
      <p:sp>
        <p:nvSpPr>
          <p:cNvPr id="9" name="Text 5"/>
          <p:cNvSpPr/>
          <p:nvPr/>
        </p:nvSpPr>
        <p:spPr>
          <a:xfrm>
            <a:off x="8782050" y="1905000"/>
            <a:ext cx="4529554"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PROJECT · HAUL ROADS &amp; SOILS</a:t>
            </a:r>
            <a:endParaRPr lang="en-US" sz="1800" dirty="0"/>
          </a:p>
        </p:txBody>
      </p:sp>
      <p:sp>
        <p:nvSpPr>
          <p:cNvPr id="10" name="Text 6"/>
          <p:cNvSpPr/>
          <p:nvPr/>
        </p:nvSpPr>
        <p:spPr>
          <a:xfrm>
            <a:off x="8153400" y="2495550"/>
            <a:ext cx="9496806" cy="1478280"/>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5400" b="1" dirty="0">
                <a:solidFill>
                  <a:srgbClr val="3C3D41"/>
                </a:solidFill>
                <a:latin typeface="Barlow Semi Condensed" pitchFamily="34" charset="0"/>
                <a:ea typeface="Barlow Semi Condensed" pitchFamily="34" charset="-122"/>
                <a:cs typeface="Barlow Semi Condensed" pitchFamily="34" charset="-120"/>
              </a:rPr>
              <a:t>WEST SHORE LAKE PONTCHARTRAIN</a:t>
            </a:r>
            <a:endParaRPr lang="en-US" sz="5400" dirty="0"/>
          </a:p>
        </p:txBody>
      </p:sp>
      <p:sp>
        <p:nvSpPr>
          <p:cNvPr id="11" name="Text 7"/>
          <p:cNvSpPr/>
          <p:nvPr/>
        </p:nvSpPr>
        <p:spPr>
          <a:xfrm>
            <a:off x="8153400" y="4183380"/>
            <a:ext cx="10142220"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95" dirty="0">
                <a:solidFill>
                  <a:srgbClr val="D2570F"/>
                </a:solidFill>
                <a:latin typeface="Barlow Semi Condensed" pitchFamily="34" charset="0"/>
                <a:ea typeface="Barlow Semi Condensed" pitchFamily="34" charset="-122"/>
                <a:cs typeface="Barlow Semi Condensed" pitchFamily="34" charset="-120"/>
              </a:rPr>
              <a:t>U.S. ARMY CORPS OF ENGINEERS · REACHES 104, 106, 109 + 114 · $142M</a:t>
            </a:r>
            <a:endParaRPr lang="en-US" sz="1950" dirty="0"/>
          </a:p>
        </p:txBody>
      </p:sp>
      <p:sp>
        <p:nvSpPr>
          <p:cNvPr id="12" name="Text 8"/>
          <p:cNvSpPr/>
          <p:nvPr/>
        </p:nvSpPr>
        <p:spPr>
          <a:xfrm>
            <a:off x="8153400" y="4802505"/>
            <a:ext cx="9496806" cy="1238250"/>
          </a:xfrm>
          <a:prstGeom prst="rect">
            <a:avLst/>
          </a:prstGeom>
          <a:noFill/>
          <a:ln/>
        </p:spPr>
        <p:txBody>
          <a:bodyPr wrap="square" lIns="25400" tIns="25400" rIns="25400" bIns="25400" rtlCol="0" anchor="t">
            <a:normAutofit/>
          </a:bodyPr>
          <a:lstStyle/>
          <a:p>
            <a:pPr marL="0" indent="0" algn="l">
              <a:lnSpc>
                <a:spcPct val="105000"/>
              </a:lnSpc>
              <a:buNone/>
            </a:pPr>
            <a:r>
              <a:rPr lang="en-US" sz="2100" dirty="0">
                <a:solidFill>
                  <a:srgbClr val="2C2D31"/>
                </a:solidFill>
                <a:latin typeface="Source Sans 3" pitchFamily="34" charset="0"/>
                <a:ea typeface="Source Sans 3" pitchFamily="34" charset="-122"/>
                <a:cs typeface="Source Sans 3" pitchFamily="34" charset="-120"/>
              </a:rPr>
              <a:t>Four reaches of haul road construction and flood barrier work across the West Shore’s soft organic soils, with sheet piles jacked beneath live petrochemical lines and a T-wall on 200+ pipe piles driven to 130 ft under I-10.</a:t>
            </a:r>
            <a:endParaRPr lang="en-US" sz="2100" dirty="0"/>
          </a:p>
        </p:txBody>
      </p:sp>
      <p:sp>
        <p:nvSpPr>
          <p:cNvPr id="13" name="Shape 9"/>
          <p:cNvSpPr/>
          <p:nvPr/>
        </p:nvSpPr>
        <p:spPr>
          <a:xfrm>
            <a:off x="8153400" y="6250305"/>
            <a:ext cx="9220200" cy="9525"/>
          </a:xfrm>
          <a:prstGeom prst="rect">
            <a:avLst/>
          </a:prstGeom>
          <a:solidFill>
            <a:srgbClr val="D8D9DB"/>
          </a:solidFill>
          <a:ln/>
        </p:spPr>
        <p:txBody>
          <a:bodyPr/>
          <a:lstStyle/>
          <a:p>
            <a:endParaRPr lang="en-US"/>
          </a:p>
        </p:txBody>
      </p:sp>
      <p:sp>
        <p:nvSpPr>
          <p:cNvPr id="14" name="Text 10"/>
          <p:cNvSpPr/>
          <p:nvPr/>
        </p:nvSpPr>
        <p:spPr>
          <a:xfrm>
            <a:off x="8153400" y="6524625"/>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23,000+</a:t>
            </a:r>
            <a:endParaRPr lang="en-US" sz="4950" dirty="0"/>
          </a:p>
        </p:txBody>
      </p:sp>
      <p:sp>
        <p:nvSpPr>
          <p:cNvPr id="15" name="Text 11"/>
          <p:cNvSpPr/>
          <p:nvPr/>
        </p:nvSpPr>
        <p:spPr>
          <a:xfrm>
            <a:off x="8153400" y="7229475"/>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LF OF FLOOD BARRIERS</a:t>
            </a:r>
            <a:endParaRPr lang="en-US" sz="1800" dirty="0"/>
          </a:p>
        </p:txBody>
      </p:sp>
      <p:sp>
        <p:nvSpPr>
          <p:cNvPr id="16" name="Text 12"/>
          <p:cNvSpPr/>
          <p:nvPr/>
        </p:nvSpPr>
        <p:spPr>
          <a:xfrm>
            <a:off x="11353800" y="6524625"/>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100,000</a:t>
            </a:r>
            <a:endParaRPr lang="en-US" sz="4950" dirty="0"/>
          </a:p>
        </p:txBody>
      </p:sp>
      <p:sp>
        <p:nvSpPr>
          <p:cNvPr id="17" name="Text 13"/>
          <p:cNvSpPr/>
          <p:nvPr/>
        </p:nvSpPr>
        <p:spPr>
          <a:xfrm>
            <a:off x="11353800" y="7229475"/>
            <a:ext cx="2903982" cy="7239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TONS OF SAND, NEXT PHASE</a:t>
            </a:r>
            <a:endParaRPr lang="en-US" sz="1800" dirty="0"/>
          </a:p>
        </p:txBody>
      </p:sp>
      <p:sp>
        <p:nvSpPr>
          <p:cNvPr id="18" name="Text 14"/>
          <p:cNvSpPr/>
          <p:nvPr/>
        </p:nvSpPr>
        <p:spPr>
          <a:xfrm>
            <a:off x="14554200" y="6524625"/>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795,000</a:t>
            </a:r>
            <a:endParaRPr lang="en-US" sz="4950" dirty="0"/>
          </a:p>
        </p:txBody>
      </p:sp>
      <p:sp>
        <p:nvSpPr>
          <p:cNvPr id="19" name="Text 15"/>
          <p:cNvSpPr/>
          <p:nvPr/>
        </p:nvSpPr>
        <p:spPr>
          <a:xfrm>
            <a:off x="14554200" y="7229475"/>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CY COMPACTED CLAY</a:t>
            </a:r>
            <a:endParaRPr lang="en-US" sz="1800" dirty="0"/>
          </a:p>
        </p:txBody>
      </p:sp>
      <p:sp>
        <p:nvSpPr>
          <p:cNvPr id="20" name="Text 16"/>
          <p:cNvSpPr/>
          <p:nvPr/>
        </p:nvSpPr>
        <p:spPr>
          <a:xfrm>
            <a:off x="8153400" y="8220075"/>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200+</a:t>
            </a:r>
            <a:endParaRPr lang="en-US" sz="4950" dirty="0"/>
          </a:p>
        </p:txBody>
      </p:sp>
      <p:sp>
        <p:nvSpPr>
          <p:cNvPr id="21" name="Text 17"/>
          <p:cNvSpPr/>
          <p:nvPr/>
        </p:nvSpPr>
        <p:spPr>
          <a:xfrm>
            <a:off x="8153400" y="8924925"/>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PIPE PILES DRIVEN</a:t>
            </a:r>
            <a:endParaRPr lang="en-US" sz="1800" dirty="0"/>
          </a:p>
        </p:txBody>
      </p:sp>
      <p:sp>
        <p:nvSpPr>
          <p:cNvPr id="22" name="Text 18"/>
          <p:cNvSpPr/>
          <p:nvPr/>
        </p:nvSpPr>
        <p:spPr>
          <a:xfrm>
            <a:off x="11353800" y="8220075"/>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4.5</a:t>
            </a:r>
            <a:endParaRPr lang="en-US" sz="4950" dirty="0"/>
          </a:p>
        </p:txBody>
      </p:sp>
      <p:sp>
        <p:nvSpPr>
          <p:cNvPr id="23" name="Text 19"/>
          <p:cNvSpPr/>
          <p:nvPr/>
        </p:nvSpPr>
        <p:spPr>
          <a:xfrm>
            <a:off x="11353800" y="8924925"/>
            <a:ext cx="2903982" cy="7239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MILES OF HAUL ROAD UNDER CONTRACT</a:t>
            </a:r>
            <a:endParaRPr lang="en-US" sz="1800" dirty="0"/>
          </a:p>
        </p:txBody>
      </p:sp>
      <p:sp>
        <p:nvSpPr>
          <p:cNvPr id="24" name="Text 20"/>
          <p:cNvSpPr/>
          <p:nvPr/>
        </p:nvSpPr>
        <p:spPr>
          <a:xfrm>
            <a:off x="14554200" y="8220075"/>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458,500</a:t>
            </a:r>
            <a:endParaRPr lang="en-US" sz="4950" dirty="0"/>
          </a:p>
        </p:txBody>
      </p:sp>
      <p:sp>
        <p:nvSpPr>
          <p:cNvPr id="25" name="Text 21"/>
          <p:cNvSpPr/>
          <p:nvPr/>
        </p:nvSpPr>
        <p:spPr>
          <a:xfrm>
            <a:off x="14554200" y="8924925"/>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MAN-HOURS WORKED</a:t>
            </a:r>
            <a:endParaRPr lang="en-US" sz="1800" dirty="0"/>
          </a:p>
        </p:txBody>
      </p:sp>
      <p:sp>
        <p:nvSpPr>
          <p:cNvPr id="26" name="Text 22"/>
          <p:cNvSpPr/>
          <p:nvPr/>
        </p:nvSpPr>
        <p:spPr>
          <a:xfrm>
            <a:off x="17128093" y="9686925"/>
            <a:ext cx="321707"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13</a:t>
            </a:r>
            <a:endParaRPr lang="en-US" sz="1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0" y="1771650"/>
            <a:ext cx="7239000" cy="53340"/>
          </a:xfrm>
          <a:prstGeom prst="rect">
            <a:avLst/>
          </a:prstGeom>
          <a:solidFill>
            <a:srgbClr val="F26F21"/>
          </a:solidFill>
          <a:ln/>
        </p:spPr>
        <p:txBody>
          <a:bodyPr/>
          <a:lstStyle/>
          <a:p>
            <a:endParaRPr lang="en-US"/>
          </a:p>
        </p:txBody>
      </p:sp>
      <p:pic>
        <p:nvPicPr>
          <p:cNvPr id="7" name="Image 1" descr="preencoded.png"/>
          <p:cNvPicPr>
            <a:picLocks noChangeAspect="1"/>
          </p:cNvPicPr>
          <p:nvPr/>
        </p:nvPicPr>
        <p:blipFill>
          <a:blip r:embed="rId4"/>
          <a:srcRect t="2000" b="2000"/>
          <a:stretch/>
        </p:blipFill>
        <p:spPr>
          <a:xfrm>
            <a:off x="0" y="1771650"/>
            <a:ext cx="7239000" cy="4200525"/>
          </a:xfrm>
          <a:prstGeom prst="rect">
            <a:avLst/>
          </a:prstGeom>
        </p:spPr>
      </p:pic>
      <p:sp>
        <p:nvSpPr>
          <p:cNvPr id="8" name="Shape 4"/>
          <p:cNvSpPr/>
          <p:nvPr/>
        </p:nvSpPr>
        <p:spPr>
          <a:xfrm>
            <a:off x="0" y="6029325"/>
            <a:ext cx="7239000" cy="53340"/>
          </a:xfrm>
          <a:prstGeom prst="rect">
            <a:avLst/>
          </a:prstGeom>
          <a:solidFill>
            <a:srgbClr val="F26F21"/>
          </a:solidFill>
          <a:ln/>
        </p:spPr>
        <p:txBody>
          <a:bodyPr/>
          <a:lstStyle/>
          <a:p>
            <a:endParaRPr lang="en-US"/>
          </a:p>
        </p:txBody>
      </p:sp>
      <p:pic>
        <p:nvPicPr>
          <p:cNvPr id="9" name="Image 2" descr="preencoded.png"/>
          <p:cNvPicPr>
            <a:picLocks noChangeAspect="1"/>
          </p:cNvPicPr>
          <p:nvPr/>
        </p:nvPicPr>
        <p:blipFill>
          <a:blip r:embed="rId5"/>
          <a:srcRect t="4399" b="4399"/>
          <a:stretch/>
        </p:blipFill>
        <p:spPr>
          <a:xfrm>
            <a:off x="0" y="6029325"/>
            <a:ext cx="7239000" cy="4257675"/>
          </a:xfrm>
          <a:prstGeom prst="rect">
            <a:avLst/>
          </a:prstGeom>
        </p:spPr>
      </p:pic>
      <p:sp>
        <p:nvSpPr>
          <p:cNvPr id="10" name="Shape 5"/>
          <p:cNvSpPr/>
          <p:nvPr/>
        </p:nvSpPr>
        <p:spPr>
          <a:xfrm>
            <a:off x="8153400" y="2052637"/>
            <a:ext cx="457200" cy="47625"/>
          </a:xfrm>
          <a:prstGeom prst="rect">
            <a:avLst/>
          </a:prstGeom>
          <a:solidFill>
            <a:srgbClr val="F26F21"/>
          </a:solidFill>
          <a:ln/>
        </p:spPr>
        <p:txBody>
          <a:bodyPr/>
          <a:lstStyle/>
          <a:p>
            <a:endParaRPr lang="en-US"/>
          </a:p>
        </p:txBody>
      </p:sp>
      <p:sp>
        <p:nvSpPr>
          <p:cNvPr id="11" name="Text 6"/>
          <p:cNvSpPr/>
          <p:nvPr/>
        </p:nvSpPr>
        <p:spPr>
          <a:xfrm>
            <a:off x="8782050" y="1905000"/>
            <a:ext cx="4795683"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PROJECT · COASTAL RESTORATION</a:t>
            </a:r>
            <a:endParaRPr lang="en-US" sz="1800" dirty="0"/>
          </a:p>
        </p:txBody>
      </p:sp>
      <p:sp>
        <p:nvSpPr>
          <p:cNvPr id="12" name="Text 7"/>
          <p:cNvSpPr/>
          <p:nvPr/>
        </p:nvSpPr>
        <p:spPr>
          <a:xfrm>
            <a:off x="8153400" y="2381250"/>
            <a:ext cx="5415534" cy="2198370"/>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5400" b="1" dirty="0">
                <a:solidFill>
                  <a:srgbClr val="3C3D41"/>
                </a:solidFill>
                <a:latin typeface="Barlow Semi Condensed" pitchFamily="34" charset="0"/>
                <a:ea typeface="Barlow Semi Condensed" pitchFamily="34" charset="-122"/>
                <a:cs typeface="Barlow Semi Condensed" pitchFamily="34" charset="-120"/>
              </a:rPr>
              <a:t>PORT FOURCHON COASTAL RESTORATION</a:t>
            </a:r>
            <a:endParaRPr lang="en-US" sz="5400" dirty="0"/>
          </a:p>
        </p:txBody>
      </p:sp>
      <p:sp>
        <p:nvSpPr>
          <p:cNvPr id="13" name="Text 8"/>
          <p:cNvSpPr/>
          <p:nvPr/>
        </p:nvSpPr>
        <p:spPr>
          <a:xfrm>
            <a:off x="8153400" y="4674870"/>
            <a:ext cx="5415534" cy="781050"/>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95" dirty="0">
                <a:solidFill>
                  <a:srgbClr val="D2570F"/>
                </a:solidFill>
                <a:latin typeface="Barlow Semi Condensed" pitchFamily="34" charset="0"/>
                <a:ea typeface="Barlow Semi Condensed" pitchFamily="34" charset="-122"/>
                <a:cs typeface="Barlow Semi Condensed" pitchFamily="34" charset="-120"/>
              </a:rPr>
              <a:t>SAND HAULING · BARGING · PLACEMENT · LAFOURCHE PARISH</a:t>
            </a:r>
            <a:endParaRPr lang="en-US" sz="1950" dirty="0"/>
          </a:p>
        </p:txBody>
      </p:sp>
      <p:sp>
        <p:nvSpPr>
          <p:cNvPr id="14" name="Shape 9"/>
          <p:cNvSpPr/>
          <p:nvPr/>
        </p:nvSpPr>
        <p:spPr>
          <a:xfrm>
            <a:off x="13754100" y="1905000"/>
            <a:ext cx="3619500" cy="3743682"/>
          </a:xfrm>
          <a:prstGeom prst="rect">
            <a:avLst/>
          </a:prstGeom>
          <a:ln w="7620">
            <a:solidFill>
              <a:srgbClr val="D8D9DB"/>
            </a:solidFill>
            <a:prstDash val="solid"/>
          </a:ln>
          <a:effectLst>
            <a:outerShdw blurRad="85725" dist="28575" dir="5400000" algn="bl" rotWithShape="0">
              <a:srgbClr val="1C1D20">
                <a:alpha val="13000"/>
              </a:srgbClr>
            </a:outerShdw>
          </a:effectLst>
        </p:spPr>
        <p:txBody>
          <a:bodyPr/>
          <a:lstStyle/>
          <a:p>
            <a:endParaRPr lang="en-US"/>
          </a:p>
        </p:txBody>
      </p:sp>
      <p:pic>
        <p:nvPicPr>
          <p:cNvPr id="15" name="Image 3" descr="preencoded.png"/>
          <p:cNvPicPr>
            <a:picLocks noChangeAspect="1"/>
          </p:cNvPicPr>
          <p:nvPr/>
        </p:nvPicPr>
        <p:blipFill>
          <a:blip r:embed="rId6"/>
          <a:stretch>
            <a:fillRect/>
          </a:stretch>
        </p:blipFill>
        <p:spPr>
          <a:xfrm>
            <a:off x="13754100" y="1905000"/>
            <a:ext cx="3619500" cy="3743682"/>
          </a:xfrm>
          <a:prstGeom prst="rect">
            <a:avLst/>
          </a:prstGeom>
        </p:spPr>
      </p:pic>
      <p:sp>
        <p:nvSpPr>
          <p:cNvPr id="16" name="Text 10"/>
          <p:cNvSpPr/>
          <p:nvPr/>
        </p:nvSpPr>
        <p:spPr>
          <a:xfrm>
            <a:off x="8153400" y="5820133"/>
            <a:ext cx="9496806" cy="2038350"/>
          </a:xfrm>
          <a:prstGeom prst="rect">
            <a:avLst/>
          </a:prstGeom>
          <a:noFill/>
          <a:ln/>
        </p:spPr>
        <p:txBody>
          <a:bodyPr wrap="square" lIns="25400" tIns="25400" rIns="25400" bIns="25400" rtlCol="0" anchor="t">
            <a:normAutofit/>
          </a:bodyPr>
          <a:lstStyle/>
          <a:p>
            <a:pPr marL="0" indent="0" algn="l">
              <a:lnSpc>
                <a:spcPct val="105000"/>
              </a:lnSpc>
              <a:buNone/>
            </a:pPr>
            <a:r>
              <a:rPr lang="en-US" sz="2100" dirty="0">
                <a:solidFill>
                  <a:srgbClr val="2C2D31"/>
                </a:solidFill>
                <a:latin typeface="Source Sans 3" pitchFamily="34" charset="0"/>
                <a:ea typeface="Source Sans 3" pitchFamily="34" charset="-122"/>
                <a:cs typeface="Source Sans 3" pitchFamily="34" charset="-120"/>
              </a:rPr>
              <a:t>Transported 614,000 tons of sand over 87 miles to rebuild eroded beaches and strengthen natural storm barriers. Trucked sand to the landing, loaded it onto barges by conveyor and excavator, and pushed it across the channel by push boat. Placed the material in water with conventional and amphibious equipment, then graded it into an engineered shoreline built outward from the water.</a:t>
            </a:r>
            <a:endParaRPr lang="en-US" sz="2100" dirty="0"/>
          </a:p>
        </p:txBody>
      </p:sp>
      <p:sp>
        <p:nvSpPr>
          <p:cNvPr id="17" name="Shape 11"/>
          <p:cNvSpPr/>
          <p:nvPr/>
        </p:nvSpPr>
        <p:spPr>
          <a:xfrm>
            <a:off x="8153400" y="7991833"/>
            <a:ext cx="9220200" cy="9525"/>
          </a:xfrm>
          <a:prstGeom prst="rect">
            <a:avLst/>
          </a:prstGeom>
          <a:solidFill>
            <a:srgbClr val="D8D9DB"/>
          </a:solidFill>
          <a:ln/>
        </p:spPr>
        <p:txBody>
          <a:bodyPr/>
          <a:lstStyle/>
          <a:p>
            <a:endParaRPr lang="en-US"/>
          </a:p>
        </p:txBody>
      </p:sp>
      <p:sp>
        <p:nvSpPr>
          <p:cNvPr id="18" name="Text 12"/>
          <p:cNvSpPr/>
          <p:nvPr/>
        </p:nvSpPr>
        <p:spPr>
          <a:xfrm>
            <a:off x="8153400" y="8266152"/>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614,000</a:t>
            </a:r>
            <a:endParaRPr lang="en-US" sz="4950" dirty="0"/>
          </a:p>
        </p:txBody>
      </p:sp>
      <p:sp>
        <p:nvSpPr>
          <p:cNvPr id="19" name="Text 13"/>
          <p:cNvSpPr/>
          <p:nvPr/>
        </p:nvSpPr>
        <p:spPr>
          <a:xfrm>
            <a:off x="8153400" y="8951952"/>
            <a:ext cx="2903982" cy="7239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TONS OF SAND TRANSPORTED</a:t>
            </a:r>
            <a:endParaRPr lang="en-US" sz="1800" dirty="0"/>
          </a:p>
        </p:txBody>
      </p:sp>
      <p:sp>
        <p:nvSpPr>
          <p:cNvPr id="20" name="Text 14"/>
          <p:cNvSpPr/>
          <p:nvPr/>
        </p:nvSpPr>
        <p:spPr>
          <a:xfrm>
            <a:off x="11353800" y="8266152"/>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87</a:t>
            </a:r>
            <a:endParaRPr lang="en-US" sz="4950" dirty="0"/>
          </a:p>
        </p:txBody>
      </p:sp>
      <p:sp>
        <p:nvSpPr>
          <p:cNvPr id="21" name="Text 15"/>
          <p:cNvSpPr/>
          <p:nvPr/>
        </p:nvSpPr>
        <p:spPr>
          <a:xfrm>
            <a:off x="11353800" y="8951952"/>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MILE HAUL DISTANCE</a:t>
            </a:r>
            <a:endParaRPr lang="en-US" sz="1800" dirty="0"/>
          </a:p>
        </p:txBody>
      </p:sp>
      <p:sp>
        <p:nvSpPr>
          <p:cNvPr id="22" name="Text 16"/>
          <p:cNvSpPr/>
          <p:nvPr/>
        </p:nvSpPr>
        <p:spPr>
          <a:xfrm>
            <a:off x="14554200" y="8266152"/>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Turnkey</a:t>
            </a:r>
            <a:endParaRPr lang="en-US" sz="4950" dirty="0"/>
          </a:p>
        </p:txBody>
      </p:sp>
      <p:sp>
        <p:nvSpPr>
          <p:cNvPr id="23" name="Text 17"/>
          <p:cNvSpPr/>
          <p:nvPr/>
        </p:nvSpPr>
        <p:spPr>
          <a:xfrm>
            <a:off x="14554200" y="8951952"/>
            <a:ext cx="2903982" cy="7239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CONTRACTOR, HAUL THROUGH PLACEMENT</a:t>
            </a:r>
            <a:endParaRPr lang="en-US" sz="1800" dirty="0"/>
          </a:p>
        </p:txBody>
      </p:sp>
      <p:sp>
        <p:nvSpPr>
          <p:cNvPr id="24" name="Text 18"/>
          <p:cNvSpPr/>
          <p:nvPr/>
        </p:nvSpPr>
        <p:spPr>
          <a:xfrm>
            <a:off x="17117259" y="9686925"/>
            <a:ext cx="332542"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14</a:t>
            </a:r>
            <a:endParaRPr lang="en-US" sz="1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914400" y="2052637"/>
            <a:ext cx="457200" cy="47625"/>
          </a:xfrm>
          <a:prstGeom prst="rect">
            <a:avLst/>
          </a:prstGeom>
          <a:solidFill>
            <a:srgbClr val="F26F21"/>
          </a:solidFill>
          <a:ln/>
        </p:spPr>
        <p:txBody>
          <a:bodyPr/>
          <a:lstStyle/>
          <a:p>
            <a:endParaRPr lang="en-US"/>
          </a:p>
        </p:txBody>
      </p:sp>
      <p:sp>
        <p:nvSpPr>
          <p:cNvPr id="7" name="Text 4"/>
          <p:cNvSpPr/>
          <p:nvPr/>
        </p:nvSpPr>
        <p:spPr>
          <a:xfrm>
            <a:off x="1543050" y="1905000"/>
            <a:ext cx="2618458"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PROJECT · MARINE</a:t>
            </a:r>
            <a:endParaRPr lang="en-US" sz="1800" dirty="0"/>
          </a:p>
        </p:txBody>
      </p:sp>
      <p:sp>
        <p:nvSpPr>
          <p:cNvPr id="8" name="Text 5"/>
          <p:cNvSpPr/>
          <p:nvPr/>
        </p:nvSpPr>
        <p:spPr>
          <a:xfrm>
            <a:off x="914400" y="2400300"/>
            <a:ext cx="18105120" cy="776407"/>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700" b="1" dirty="0">
                <a:solidFill>
                  <a:srgbClr val="3C3D41"/>
                </a:solidFill>
                <a:latin typeface="Barlow Semi Condensed" pitchFamily="34" charset="0"/>
                <a:ea typeface="Barlow Semi Condensed" pitchFamily="34" charset="-122"/>
                <a:cs typeface="Barlow Semi Condensed" pitchFamily="34" charset="-120"/>
              </a:rPr>
              <a:t>MARINE PROJECTS</a:t>
            </a:r>
            <a:endParaRPr lang="en-US" sz="5700" dirty="0"/>
          </a:p>
        </p:txBody>
      </p:sp>
      <p:sp>
        <p:nvSpPr>
          <p:cNvPr id="9" name="Shape 6"/>
          <p:cNvSpPr/>
          <p:nvPr/>
        </p:nvSpPr>
        <p:spPr>
          <a:xfrm>
            <a:off x="914400" y="3405307"/>
            <a:ext cx="7886700" cy="53340"/>
          </a:xfrm>
          <a:prstGeom prst="rect">
            <a:avLst/>
          </a:prstGeom>
          <a:solidFill>
            <a:srgbClr val="F26F21"/>
          </a:solidFill>
          <a:ln/>
        </p:spPr>
        <p:txBody>
          <a:bodyPr/>
          <a:lstStyle/>
          <a:p>
            <a:endParaRPr lang="en-US"/>
          </a:p>
        </p:txBody>
      </p:sp>
      <p:pic>
        <p:nvPicPr>
          <p:cNvPr id="10" name="Image 1" descr="preencoded.png"/>
          <p:cNvPicPr>
            <a:picLocks noChangeAspect="1"/>
          </p:cNvPicPr>
          <p:nvPr/>
        </p:nvPicPr>
        <p:blipFill>
          <a:blip r:embed="rId4"/>
          <a:srcRect t="24402" b="24402"/>
          <a:stretch/>
        </p:blipFill>
        <p:spPr>
          <a:xfrm>
            <a:off x="914400" y="3405307"/>
            <a:ext cx="7886700" cy="2667000"/>
          </a:xfrm>
          <a:prstGeom prst="rect">
            <a:avLst/>
          </a:prstGeom>
        </p:spPr>
      </p:pic>
      <p:sp>
        <p:nvSpPr>
          <p:cNvPr id="11" name="Text 7"/>
          <p:cNvSpPr/>
          <p:nvPr/>
        </p:nvSpPr>
        <p:spPr>
          <a:xfrm>
            <a:off x="914400" y="6243757"/>
            <a:ext cx="8675370" cy="581025"/>
          </a:xfrm>
          <a:prstGeom prst="rect">
            <a:avLst/>
          </a:prstGeom>
          <a:noFill/>
          <a:ln/>
        </p:spPr>
        <p:txBody>
          <a:bodyPr wrap="square" lIns="25400" tIns="25400" rIns="25400" bIns="25400" rtlCol="0" anchor="t">
            <a:normAutofit/>
          </a:bodyPr>
          <a:lstStyle/>
          <a:p>
            <a:pPr marL="0" indent="0" algn="l">
              <a:lnSpc>
                <a:spcPct val="122845"/>
              </a:lnSpc>
              <a:buNone/>
            </a:pPr>
            <a:r>
              <a:rPr lang="en-US" sz="2850" kern="0" spc="142" dirty="0">
                <a:solidFill>
                  <a:srgbClr val="3C3D41"/>
                </a:solidFill>
                <a:latin typeface="Barlow Semi Condensed" pitchFamily="34" charset="0"/>
                <a:ea typeface="Barlow Semi Condensed" pitchFamily="34" charset="-122"/>
                <a:cs typeface="Barlow Semi Condensed" pitchFamily="34" charset="-120"/>
              </a:rPr>
              <a:t>MARSH &amp; HYDROLOGIC RESTORATION</a:t>
            </a:r>
            <a:endParaRPr lang="en-US" sz="2850" dirty="0"/>
          </a:p>
        </p:txBody>
      </p:sp>
      <p:sp>
        <p:nvSpPr>
          <p:cNvPr id="12" name="Text 8"/>
          <p:cNvSpPr/>
          <p:nvPr/>
        </p:nvSpPr>
        <p:spPr>
          <a:xfrm>
            <a:off x="914400" y="6958132"/>
            <a:ext cx="867537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44" dirty="0">
                <a:solidFill>
                  <a:srgbClr val="D2570F"/>
                </a:solidFill>
                <a:latin typeface="Barlow Semi Condensed" pitchFamily="34" charset="0"/>
                <a:ea typeface="Barlow Semi Condensed" pitchFamily="34" charset="-122"/>
                <a:cs typeface="Barlow Semi Condensed" pitchFamily="34" charset="-120"/>
              </a:rPr>
              <a:t>COASTAL PROTECTION AND RESTORATION AUTHORITY · $104.9M</a:t>
            </a:r>
            <a:endParaRPr lang="en-US" sz="1800" dirty="0"/>
          </a:p>
        </p:txBody>
      </p:sp>
      <p:sp>
        <p:nvSpPr>
          <p:cNvPr id="13" name="Text 9"/>
          <p:cNvSpPr/>
          <p:nvPr/>
        </p:nvSpPr>
        <p:spPr>
          <a:xfrm>
            <a:off x="914400" y="7472482"/>
            <a:ext cx="8123301" cy="1198245"/>
          </a:xfrm>
          <a:prstGeom prst="rect">
            <a:avLst/>
          </a:prstGeom>
          <a:noFill/>
          <a:ln/>
        </p:spPr>
        <p:txBody>
          <a:bodyPr wrap="square" lIns="25400" tIns="25400" rIns="25400" bIns="25400" rtlCol="0" anchor="t">
            <a:normAutofit fontScale="92500"/>
          </a:bodyPr>
          <a:lstStyle/>
          <a:p>
            <a:pPr marL="0" indent="0" algn="l">
              <a:lnSpc>
                <a:spcPct val="101500"/>
              </a:lnSpc>
              <a:buNone/>
            </a:pPr>
            <a:r>
              <a:rPr lang="en-US" sz="2100" dirty="0">
                <a:solidFill>
                  <a:srgbClr val="2C2D31"/>
                </a:solidFill>
                <a:latin typeface="Source Sans 3" pitchFamily="34" charset="0"/>
                <a:ea typeface="Source Sans 3" pitchFamily="34" charset="-122"/>
                <a:cs typeface="Source Sans 3" pitchFamily="34" charset="-120"/>
              </a:rPr>
              <a:t>Seven drainage structures on Lake Calcasieu with precast T-walls: 1,024 H-piles, 94,310 SF of sheet piles, 306,000 CY of dredging, and 159 60-inch gravity valves. Water access only, by barge and boat.</a:t>
            </a:r>
            <a:endParaRPr lang="en-US" sz="2100" dirty="0"/>
          </a:p>
        </p:txBody>
      </p:sp>
      <p:sp>
        <p:nvSpPr>
          <p:cNvPr id="14" name="Shape 10"/>
          <p:cNvSpPr/>
          <p:nvPr/>
        </p:nvSpPr>
        <p:spPr>
          <a:xfrm>
            <a:off x="9486900" y="3405307"/>
            <a:ext cx="7886700" cy="53340"/>
          </a:xfrm>
          <a:prstGeom prst="rect">
            <a:avLst/>
          </a:prstGeom>
          <a:solidFill>
            <a:srgbClr val="F26F21"/>
          </a:solidFill>
          <a:ln/>
        </p:spPr>
        <p:txBody>
          <a:bodyPr/>
          <a:lstStyle/>
          <a:p>
            <a:endParaRPr lang="en-US"/>
          </a:p>
        </p:txBody>
      </p:sp>
      <p:pic>
        <p:nvPicPr>
          <p:cNvPr id="15" name="Image 2" descr="preencoded.png"/>
          <p:cNvPicPr>
            <a:picLocks noChangeAspect="1"/>
          </p:cNvPicPr>
          <p:nvPr/>
        </p:nvPicPr>
        <p:blipFill>
          <a:blip r:embed="rId5"/>
          <a:srcRect t="27200" b="27200"/>
          <a:stretch/>
        </p:blipFill>
        <p:spPr>
          <a:xfrm>
            <a:off x="9486900" y="3405307"/>
            <a:ext cx="7886700" cy="2667000"/>
          </a:xfrm>
          <a:prstGeom prst="rect">
            <a:avLst/>
          </a:prstGeom>
        </p:spPr>
      </p:pic>
      <p:sp>
        <p:nvSpPr>
          <p:cNvPr id="16" name="Text 11"/>
          <p:cNvSpPr/>
          <p:nvPr/>
        </p:nvSpPr>
        <p:spPr>
          <a:xfrm>
            <a:off x="9486900" y="6243757"/>
            <a:ext cx="8675370" cy="581025"/>
          </a:xfrm>
          <a:prstGeom prst="rect">
            <a:avLst/>
          </a:prstGeom>
          <a:noFill/>
          <a:ln/>
        </p:spPr>
        <p:txBody>
          <a:bodyPr wrap="square" lIns="25400" tIns="25400" rIns="25400" bIns="25400" rtlCol="0" anchor="t">
            <a:normAutofit/>
          </a:bodyPr>
          <a:lstStyle/>
          <a:p>
            <a:pPr marL="0" indent="0" algn="l">
              <a:lnSpc>
                <a:spcPct val="122845"/>
              </a:lnSpc>
              <a:buNone/>
            </a:pPr>
            <a:r>
              <a:rPr lang="en-US" sz="2850" kern="0" spc="142" dirty="0">
                <a:solidFill>
                  <a:srgbClr val="3C3D41"/>
                </a:solidFill>
                <a:latin typeface="Barlow Semi Condensed" pitchFamily="34" charset="0"/>
                <a:ea typeface="Barlow Semi Condensed" pitchFamily="34" charset="-122"/>
                <a:cs typeface="Barlow Semi Condensed" pitchFamily="34" charset="-120"/>
              </a:rPr>
              <a:t>PORT BULKHEAD EXPANSION</a:t>
            </a:r>
            <a:endParaRPr lang="en-US" sz="2850" dirty="0"/>
          </a:p>
        </p:txBody>
      </p:sp>
      <p:sp>
        <p:nvSpPr>
          <p:cNvPr id="17" name="Text 12"/>
          <p:cNvSpPr/>
          <p:nvPr/>
        </p:nvSpPr>
        <p:spPr>
          <a:xfrm>
            <a:off x="9486900" y="6958132"/>
            <a:ext cx="867537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44" dirty="0">
                <a:solidFill>
                  <a:srgbClr val="D2570F"/>
                </a:solidFill>
                <a:latin typeface="Barlow Semi Condensed" pitchFamily="34" charset="0"/>
                <a:ea typeface="Barlow Semi Condensed" pitchFamily="34" charset="-122"/>
                <a:cs typeface="Barlow Semi Condensed" pitchFamily="34" charset="-120"/>
              </a:rPr>
              <a:t>GREATER LAFOURCHE PORT COMMISSION · $16.5M</a:t>
            </a:r>
            <a:endParaRPr lang="en-US" sz="1800" dirty="0"/>
          </a:p>
        </p:txBody>
      </p:sp>
      <p:sp>
        <p:nvSpPr>
          <p:cNvPr id="18" name="Text 13"/>
          <p:cNvSpPr/>
          <p:nvPr/>
        </p:nvSpPr>
        <p:spPr>
          <a:xfrm>
            <a:off x="9486900" y="7472482"/>
            <a:ext cx="8123301" cy="1198245"/>
          </a:xfrm>
          <a:prstGeom prst="rect">
            <a:avLst/>
          </a:prstGeom>
          <a:noFill/>
          <a:ln/>
        </p:spPr>
        <p:txBody>
          <a:bodyPr wrap="square" lIns="25400" tIns="25400" rIns="25400" bIns="25400" rtlCol="0" anchor="t">
            <a:normAutofit/>
          </a:bodyPr>
          <a:lstStyle/>
          <a:p>
            <a:pPr marL="0" indent="0" algn="l">
              <a:lnSpc>
                <a:spcPct val="101500"/>
              </a:lnSpc>
              <a:buNone/>
            </a:pPr>
            <a:r>
              <a:rPr lang="en-US" sz="2100" dirty="0">
                <a:solidFill>
                  <a:srgbClr val="2C2D31"/>
                </a:solidFill>
                <a:latin typeface="Source Sans 3" pitchFamily="34" charset="0"/>
                <a:ea typeface="Source Sans 3" pitchFamily="34" charset="-122"/>
                <a:cs typeface="Source Sans 3" pitchFamily="34" charset="-120"/>
              </a:rPr>
              <a:t>Slip D: 1,641 LF of steel sheet pile driven to 50 ft on 588 precast concrete piles, with a 195,500 SF work area and 13,000 CY of lightweight aggregate backfill.</a:t>
            </a:r>
            <a:endParaRPr lang="en-US" sz="2100" dirty="0"/>
          </a:p>
        </p:txBody>
      </p:sp>
      <p:sp>
        <p:nvSpPr>
          <p:cNvPr id="19" name="Text 14"/>
          <p:cNvSpPr/>
          <p:nvPr/>
        </p:nvSpPr>
        <p:spPr>
          <a:xfrm>
            <a:off x="17128093" y="9686925"/>
            <a:ext cx="321707"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15</a:t>
            </a:r>
            <a:endParaRPr lang="en-US" sz="1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0" y="1771650"/>
            <a:ext cx="7239000" cy="4200525"/>
          </a:xfrm>
          <a:prstGeom prst="rect">
            <a:avLst/>
          </a:prstGeom>
          <a:solidFill>
            <a:srgbClr val="EEEDE9"/>
          </a:solidFill>
          <a:ln/>
        </p:spPr>
        <p:txBody>
          <a:bodyPr/>
          <a:lstStyle/>
          <a:p>
            <a:endParaRPr lang="en-US"/>
          </a:p>
        </p:txBody>
      </p:sp>
      <p:sp>
        <p:nvSpPr>
          <p:cNvPr id="7" name="Shape 4"/>
          <p:cNvSpPr/>
          <p:nvPr/>
        </p:nvSpPr>
        <p:spPr>
          <a:xfrm>
            <a:off x="0" y="1771650"/>
            <a:ext cx="7239000" cy="53340"/>
          </a:xfrm>
          <a:prstGeom prst="rect">
            <a:avLst/>
          </a:prstGeom>
          <a:solidFill>
            <a:srgbClr val="F26F21"/>
          </a:solidFill>
          <a:ln/>
        </p:spPr>
        <p:txBody>
          <a:bodyPr/>
          <a:lstStyle/>
          <a:p>
            <a:endParaRPr lang="en-US"/>
          </a:p>
        </p:txBody>
      </p:sp>
      <p:pic>
        <p:nvPicPr>
          <p:cNvPr id="8" name="Image 1" descr="preencoded.png"/>
          <p:cNvPicPr>
            <a:picLocks noChangeAspect="1"/>
          </p:cNvPicPr>
          <p:nvPr/>
        </p:nvPicPr>
        <p:blipFill>
          <a:blip r:embed="rId4"/>
          <a:srcRect t="15969" b="41064"/>
          <a:stretch/>
        </p:blipFill>
        <p:spPr>
          <a:xfrm>
            <a:off x="0" y="1824990"/>
            <a:ext cx="7239000" cy="4147185"/>
          </a:xfrm>
          <a:prstGeom prst="rect">
            <a:avLst/>
          </a:prstGeom>
        </p:spPr>
      </p:pic>
      <p:sp>
        <p:nvSpPr>
          <p:cNvPr id="9" name="Shape 5"/>
          <p:cNvSpPr/>
          <p:nvPr/>
        </p:nvSpPr>
        <p:spPr>
          <a:xfrm>
            <a:off x="0" y="6086475"/>
            <a:ext cx="7239000" cy="4200525"/>
          </a:xfrm>
          <a:prstGeom prst="rect">
            <a:avLst/>
          </a:prstGeom>
          <a:solidFill>
            <a:srgbClr val="EEEDE9"/>
          </a:solidFill>
          <a:ln/>
        </p:spPr>
        <p:txBody>
          <a:bodyPr/>
          <a:lstStyle/>
          <a:p>
            <a:endParaRPr lang="en-US"/>
          </a:p>
        </p:txBody>
      </p:sp>
      <p:pic>
        <p:nvPicPr>
          <p:cNvPr id="10" name="Image 2" descr="preencoded.png"/>
          <p:cNvPicPr>
            <a:picLocks noChangeAspect="1"/>
          </p:cNvPicPr>
          <p:nvPr/>
        </p:nvPicPr>
        <p:blipFill>
          <a:blip r:embed="rId5"/>
          <a:srcRect l="1531" r="1531"/>
          <a:stretch/>
        </p:blipFill>
        <p:spPr>
          <a:xfrm>
            <a:off x="0" y="6086475"/>
            <a:ext cx="7239000" cy="4200525"/>
          </a:xfrm>
          <a:prstGeom prst="rect">
            <a:avLst/>
          </a:prstGeom>
        </p:spPr>
      </p:pic>
      <p:sp>
        <p:nvSpPr>
          <p:cNvPr id="11" name="Shape 6"/>
          <p:cNvSpPr/>
          <p:nvPr/>
        </p:nvSpPr>
        <p:spPr>
          <a:xfrm>
            <a:off x="8153400" y="2052637"/>
            <a:ext cx="457200" cy="47625"/>
          </a:xfrm>
          <a:prstGeom prst="rect">
            <a:avLst/>
          </a:prstGeom>
          <a:solidFill>
            <a:srgbClr val="F26F21"/>
          </a:solidFill>
          <a:ln/>
        </p:spPr>
        <p:txBody>
          <a:bodyPr/>
          <a:lstStyle/>
          <a:p>
            <a:endParaRPr lang="en-US"/>
          </a:p>
        </p:txBody>
      </p:sp>
      <p:sp>
        <p:nvSpPr>
          <p:cNvPr id="12" name="Text 7"/>
          <p:cNvSpPr/>
          <p:nvPr/>
        </p:nvSpPr>
        <p:spPr>
          <a:xfrm>
            <a:off x="8782050" y="1905000"/>
            <a:ext cx="4898231"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PROJECT · MEGA SITE OPERATIONS</a:t>
            </a:r>
            <a:endParaRPr lang="en-US" sz="1800" dirty="0"/>
          </a:p>
        </p:txBody>
      </p:sp>
      <p:sp>
        <p:nvSpPr>
          <p:cNvPr id="13" name="Text 8"/>
          <p:cNvSpPr/>
          <p:nvPr/>
        </p:nvSpPr>
        <p:spPr>
          <a:xfrm>
            <a:off x="8153400" y="2495550"/>
            <a:ext cx="9496806" cy="1478280"/>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5400" b="1" dirty="0">
                <a:solidFill>
                  <a:srgbClr val="3C3D41"/>
                </a:solidFill>
                <a:latin typeface="Barlow Semi Condensed" pitchFamily="34" charset="0"/>
                <a:ea typeface="Barlow Semi Condensed" pitchFamily="34" charset="-122"/>
                <a:cs typeface="Barlow Semi Condensed" pitchFamily="34" charset="-120"/>
              </a:rPr>
              <a:t>CONFIDENTIAL HYPERSCALE DATA CENTERS</a:t>
            </a:r>
            <a:endParaRPr lang="en-US" sz="5400" dirty="0"/>
          </a:p>
        </p:txBody>
      </p:sp>
      <p:sp>
        <p:nvSpPr>
          <p:cNvPr id="14" name="Text 9"/>
          <p:cNvSpPr/>
          <p:nvPr/>
        </p:nvSpPr>
        <p:spPr>
          <a:xfrm>
            <a:off x="8153400" y="4183380"/>
            <a:ext cx="10142220"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195" dirty="0">
                <a:solidFill>
                  <a:srgbClr val="D2570F"/>
                </a:solidFill>
                <a:latin typeface="Barlow Semi Condensed" pitchFamily="34" charset="0"/>
                <a:ea typeface="Barlow Semi Condensed" pitchFamily="34" charset="-122"/>
                <a:cs typeface="Barlow Semi Condensed" pitchFamily="34" charset="-120"/>
              </a:rPr>
              <a:t>LOUISIANA &amp; TEXAS · MARCH 2026 – CURRENT</a:t>
            </a:r>
            <a:endParaRPr lang="en-US" sz="1950" dirty="0"/>
          </a:p>
        </p:txBody>
      </p:sp>
      <p:sp>
        <p:nvSpPr>
          <p:cNvPr id="15" name="Text 10"/>
          <p:cNvSpPr/>
          <p:nvPr/>
        </p:nvSpPr>
        <p:spPr>
          <a:xfrm>
            <a:off x="8153400" y="4802505"/>
            <a:ext cx="2252663"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SCOPE OF WORK</a:t>
            </a:r>
            <a:endParaRPr lang="en-US" sz="1800" dirty="0"/>
          </a:p>
        </p:txBody>
      </p:sp>
      <p:sp>
        <p:nvSpPr>
          <p:cNvPr id="16" name="Shape 11"/>
          <p:cNvSpPr/>
          <p:nvPr/>
        </p:nvSpPr>
        <p:spPr>
          <a:xfrm>
            <a:off x="10334625" y="4964430"/>
            <a:ext cx="7038975" cy="19050"/>
          </a:xfrm>
          <a:prstGeom prst="rect">
            <a:avLst/>
          </a:prstGeom>
          <a:solidFill>
            <a:srgbClr val="F26F21"/>
          </a:solidFill>
          <a:ln/>
        </p:spPr>
        <p:txBody>
          <a:bodyPr/>
          <a:lstStyle/>
          <a:p>
            <a:endParaRPr lang="en-US"/>
          </a:p>
        </p:txBody>
      </p:sp>
      <p:sp>
        <p:nvSpPr>
          <p:cNvPr id="17" name="Shape 12"/>
          <p:cNvSpPr/>
          <p:nvPr/>
        </p:nvSpPr>
        <p:spPr>
          <a:xfrm>
            <a:off x="8153400" y="5278755"/>
            <a:ext cx="9220200" cy="9525"/>
          </a:xfrm>
          <a:prstGeom prst="rect">
            <a:avLst/>
          </a:prstGeom>
          <a:solidFill>
            <a:srgbClr val="E7E8E9"/>
          </a:solidFill>
          <a:ln/>
        </p:spPr>
        <p:txBody>
          <a:bodyPr/>
          <a:lstStyle/>
          <a:p>
            <a:endParaRPr lang="en-US"/>
          </a:p>
        </p:txBody>
      </p:sp>
      <p:sp>
        <p:nvSpPr>
          <p:cNvPr id="18" name="Shape 13"/>
          <p:cNvSpPr/>
          <p:nvPr/>
        </p:nvSpPr>
        <p:spPr>
          <a:xfrm>
            <a:off x="8153400" y="5848350"/>
            <a:ext cx="4381500" cy="9525"/>
          </a:xfrm>
          <a:prstGeom prst="rect">
            <a:avLst/>
          </a:prstGeom>
          <a:solidFill>
            <a:srgbClr val="E7E8E9"/>
          </a:solidFill>
          <a:ln/>
        </p:spPr>
        <p:txBody>
          <a:bodyPr/>
          <a:lstStyle/>
          <a:p>
            <a:endParaRPr lang="en-US"/>
          </a:p>
        </p:txBody>
      </p:sp>
      <p:sp>
        <p:nvSpPr>
          <p:cNvPr id="19" name="Shape 14"/>
          <p:cNvSpPr/>
          <p:nvPr/>
        </p:nvSpPr>
        <p:spPr>
          <a:xfrm rot="2700000">
            <a:off x="8153400" y="5505450"/>
            <a:ext cx="114300" cy="114300"/>
          </a:xfrm>
          <a:prstGeom prst="rect">
            <a:avLst/>
          </a:prstGeom>
          <a:solidFill>
            <a:srgbClr val="F26F21"/>
          </a:solidFill>
          <a:ln/>
        </p:spPr>
        <p:txBody>
          <a:bodyPr/>
          <a:lstStyle/>
          <a:p>
            <a:endParaRPr lang="en-US"/>
          </a:p>
        </p:txBody>
      </p:sp>
      <p:sp>
        <p:nvSpPr>
          <p:cNvPr id="20" name="Text 15"/>
          <p:cNvSpPr/>
          <p:nvPr/>
        </p:nvSpPr>
        <p:spPr>
          <a:xfrm>
            <a:off x="8420100" y="5400675"/>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SITE OPERATIONS</a:t>
            </a:r>
            <a:endParaRPr lang="en-US" sz="2100" dirty="0"/>
          </a:p>
        </p:txBody>
      </p:sp>
      <p:sp>
        <p:nvSpPr>
          <p:cNvPr id="21" name="Shape 16"/>
          <p:cNvSpPr/>
          <p:nvPr/>
        </p:nvSpPr>
        <p:spPr>
          <a:xfrm>
            <a:off x="12992100" y="5848350"/>
            <a:ext cx="4381500" cy="9525"/>
          </a:xfrm>
          <a:prstGeom prst="rect">
            <a:avLst/>
          </a:prstGeom>
          <a:solidFill>
            <a:srgbClr val="E7E8E9"/>
          </a:solidFill>
          <a:ln/>
        </p:spPr>
        <p:txBody>
          <a:bodyPr/>
          <a:lstStyle/>
          <a:p>
            <a:endParaRPr lang="en-US"/>
          </a:p>
        </p:txBody>
      </p:sp>
      <p:sp>
        <p:nvSpPr>
          <p:cNvPr id="22" name="Shape 17"/>
          <p:cNvSpPr/>
          <p:nvPr/>
        </p:nvSpPr>
        <p:spPr>
          <a:xfrm rot="2700000">
            <a:off x="12992100" y="5505450"/>
            <a:ext cx="114300" cy="114300"/>
          </a:xfrm>
          <a:prstGeom prst="rect">
            <a:avLst/>
          </a:prstGeom>
          <a:solidFill>
            <a:srgbClr val="F26F21"/>
          </a:solidFill>
          <a:ln/>
        </p:spPr>
        <p:txBody>
          <a:bodyPr/>
          <a:lstStyle/>
          <a:p>
            <a:endParaRPr lang="en-US"/>
          </a:p>
        </p:txBody>
      </p:sp>
      <p:sp>
        <p:nvSpPr>
          <p:cNvPr id="23" name="Text 18"/>
          <p:cNvSpPr/>
          <p:nvPr/>
        </p:nvSpPr>
        <p:spPr>
          <a:xfrm>
            <a:off x="13258800" y="5400675"/>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LOGISTICS</a:t>
            </a:r>
            <a:endParaRPr lang="en-US" sz="2100" dirty="0"/>
          </a:p>
        </p:txBody>
      </p:sp>
      <p:sp>
        <p:nvSpPr>
          <p:cNvPr id="24" name="Shape 19"/>
          <p:cNvSpPr/>
          <p:nvPr/>
        </p:nvSpPr>
        <p:spPr>
          <a:xfrm>
            <a:off x="8153400" y="6417945"/>
            <a:ext cx="4381500" cy="9525"/>
          </a:xfrm>
          <a:prstGeom prst="rect">
            <a:avLst/>
          </a:prstGeom>
          <a:solidFill>
            <a:srgbClr val="E7E8E9"/>
          </a:solidFill>
          <a:ln/>
        </p:spPr>
        <p:txBody>
          <a:bodyPr/>
          <a:lstStyle/>
          <a:p>
            <a:endParaRPr lang="en-US"/>
          </a:p>
        </p:txBody>
      </p:sp>
      <p:sp>
        <p:nvSpPr>
          <p:cNvPr id="25" name="Shape 20"/>
          <p:cNvSpPr/>
          <p:nvPr/>
        </p:nvSpPr>
        <p:spPr>
          <a:xfrm rot="2700000">
            <a:off x="8153400" y="6075045"/>
            <a:ext cx="114300" cy="114300"/>
          </a:xfrm>
          <a:prstGeom prst="rect">
            <a:avLst/>
          </a:prstGeom>
          <a:solidFill>
            <a:srgbClr val="F26F21"/>
          </a:solidFill>
          <a:ln/>
        </p:spPr>
        <p:txBody>
          <a:bodyPr/>
          <a:lstStyle/>
          <a:p>
            <a:endParaRPr lang="en-US"/>
          </a:p>
        </p:txBody>
      </p:sp>
      <p:sp>
        <p:nvSpPr>
          <p:cNvPr id="26" name="Text 21"/>
          <p:cNvSpPr/>
          <p:nvPr/>
        </p:nvSpPr>
        <p:spPr>
          <a:xfrm>
            <a:off x="8420100" y="5970270"/>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CATERING</a:t>
            </a:r>
            <a:endParaRPr lang="en-US" sz="2100" dirty="0"/>
          </a:p>
        </p:txBody>
      </p:sp>
      <p:sp>
        <p:nvSpPr>
          <p:cNvPr id="27" name="Shape 22"/>
          <p:cNvSpPr/>
          <p:nvPr/>
        </p:nvSpPr>
        <p:spPr>
          <a:xfrm>
            <a:off x="12992100" y="6417945"/>
            <a:ext cx="4381500" cy="9525"/>
          </a:xfrm>
          <a:prstGeom prst="rect">
            <a:avLst/>
          </a:prstGeom>
          <a:solidFill>
            <a:srgbClr val="E7E8E9"/>
          </a:solidFill>
          <a:ln/>
        </p:spPr>
        <p:txBody>
          <a:bodyPr/>
          <a:lstStyle/>
          <a:p>
            <a:endParaRPr lang="en-US"/>
          </a:p>
        </p:txBody>
      </p:sp>
      <p:sp>
        <p:nvSpPr>
          <p:cNvPr id="28" name="Shape 23"/>
          <p:cNvSpPr/>
          <p:nvPr/>
        </p:nvSpPr>
        <p:spPr>
          <a:xfrm rot="2700000">
            <a:off x="12992100" y="6075045"/>
            <a:ext cx="114300" cy="114300"/>
          </a:xfrm>
          <a:prstGeom prst="rect">
            <a:avLst/>
          </a:prstGeom>
          <a:solidFill>
            <a:srgbClr val="F26F21"/>
          </a:solidFill>
          <a:ln/>
        </p:spPr>
        <p:txBody>
          <a:bodyPr/>
          <a:lstStyle/>
          <a:p>
            <a:endParaRPr lang="en-US"/>
          </a:p>
        </p:txBody>
      </p:sp>
      <p:sp>
        <p:nvSpPr>
          <p:cNvPr id="29" name="Text 24"/>
          <p:cNvSpPr/>
          <p:nvPr/>
        </p:nvSpPr>
        <p:spPr>
          <a:xfrm>
            <a:off x="13258800" y="5970270"/>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WORKFRONT SUPPORT</a:t>
            </a:r>
            <a:endParaRPr lang="en-US" sz="2100" dirty="0"/>
          </a:p>
        </p:txBody>
      </p:sp>
      <p:sp>
        <p:nvSpPr>
          <p:cNvPr id="30" name="Shape 25"/>
          <p:cNvSpPr/>
          <p:nvPr/>
        </p:nvSpPr>
        <p:spPr>
          <a:xfrm>
            <a:off x="8153400" y="6987540"/>
            <a:ext cx="4381500" cy="9525"/>
          </a:xfrm>
          <a:prstGeom prst="rect">
            <a:avLst/>
          </a:prstGeom>
          <a:solidFill>
            <a:srgbClr val="E7E8E9"/>
          </a:solidFill>
          <a:ln/>
        </p:spPr>
        <p:txBody>
          <a:bodyPr/>
          <a:lstStyle/>
          <a:p>
            <a:endParaRPr lang="en-US"/>
          </a:p>
        </p:txBody>
      </p:sp>
      <p:sp>
        <p:nvSpPr>
          <p:cNvPr id="31" name="Shape 26"/>
          <p:cNvSpPr/>
          <p:nvPr/>
        </p:nvSpPr>
        <p:spPr>
          <a:xfrm rot="2700000">
            <a:off x="8153400" y="6644640"/>
            <a:ext cx="114300" cy="114300"/>
          </a:xfrm>
          <a:prstGeom prst="rect">
            <a:avLst/>
          </a:prstGeom>
          <a:solidFill>
            <a:srgbClr val="F26F21"/>
          </a:solidFill>
          <a:ln/>
        </p:spPr>
        <p:txBody>
          <a:bodyPr/>
          <a:lstStyle/>
          <a:p>
            <a:endParaRPr lang="en-US"/>
          </a:p>
        </p:txBody>
      </p:sp>
      <p:sp>
        <p:nvSpPr>
          <p:cNvPr id="32" name="Text 27"/>
          <p:cNvSpPr/>
          <p:nvPr/>
        </p:nvSpPr>
        <p:spPr>
          <a:xfrm>
            <a:off x="8420100" y="6539865"/>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LABOR TRANSPORT</a:t>
            </a:r>
            <a:endParaRPr lang="en-US" sz="2100" dirty="0"/>
          </a:p>
        </p:txBody>
      </p:sp>
      <p:sp>
        <p:nvSpPr>
          <p:cNvPr id="33" name="Shape 28"/>
          <p:cNvSpPr/>
          <p:nvPr/>
        </p:nvSpPr>
        <p:spPr>
          <a:xfrm>
            <a:off x="12992100" y="6987540"/>
            <a:ext cx="4381500" cy="9525"/>
          </a:xfrm>
          <a:prstGeom prst="rect">
            <a:avLst/>
          </a:prstGeom>
          <a:solidFill>
            <a:srgbClr val="E7E8E9"/>
          </a:solidFill>
          <a:ln/>
        </p:spPr>
        <p:txBody>
          <a:bodyPr/>
          <a:lstStyle/>
          <a:p>
            <a:endParaRPr lang="en-US"/>
          </a:p>
        </p:txBody>
      </p:sp>
      <p:sp>
        <p:nvSpPr>
          <p:cNvPr id="34" name="Shape 29"/>
          <p:cNvSpPr/>
          <p:nvPr/>
        </p:nvSpPr>
        <p:spPr>
          <a:xfrm rot="2700000">
            <a:off x="12992100" y="6644640"/>
            <a:ext cx="114300" cy="114300"/>
          </a:xfrm>
          <a:prstGeom prst="rect">
            <a:avLst/>
          </a:prstGeom>
          <a:solidFill>
            <a:srgbClr val="F26F21"/>
          </a:solidFill>
          <a:ln/>
        </p:spPr>
        <p:txBody>
          <a:bodyPr/>
          <a:lstStyle/>
          <a:p>
            <a:endParaRPr lang="en-US"/>
          </a:p>
        </p:txBody>
      </p:sp>
      <p:sp>
        <p:nvSpPr>
          <p:cNvPr id="35" name="Text 30"/>
          <p:cNvSpPr/>
          <p:nvPr/>
        </p:nvSpPr>
        <p:spPr>
          <a:xfrm>
            <a:off x="13258800" y="6539865"/>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LAYDOWN YARD CREATION</a:t>
            </a:r>
            <a:endParaRPr lang="en-US" sz="2100" dirty="0"/>
          </a:p>
        </p:txBody>
      </p:sp>
      <p:sp>
        <p:nvSpPr>
          <p:cNvPr id="36" name="Shape 31"/>
          <p:cNvSpPr/>
          <p:nvPr/>
        </p:nvSpPr>
        <p:spPr>
          <a:xfrm>
            <a:off x="8153400" y="7557135"/>
            <a:ext cx="4381500" cy="9525"/>
          </a:xfrm>
          <a:prstGeom prst="rect">
            <a:avLst/>
          </a:prstGeom>
          <a:solidFill>
            <a:srgbClr val="E7E8E9"/>
          </a:solidFill>
          <a:ln/>
        </p:spPr>
        <p:txBody>
          <a:bodyPr/>
          <a:lstStyle/>
          <a:p>
            <a:endParaRPr lang="en-US"/>
          </a:p>
        </p:txBody>
      </p:sp>
      <p:sp>
        <p:nvSpPr>
          <p:cNvPr id="37" name="Shape 32"/>
          <p:cNvSpPr/>
          <p:nvPr/>
        </p:nvSpPr>
        <p:spPr>
          <a:xfrm rot="2700000">
            <a:off x="8153400" y="7214235"/>
            <a:ext cx="114300" cy="114300"/>
          </a:xfrm>
          <a:prstGeom prst="rect">
            <a:avLst/>
          </a:prstGeom>
          <a:solidFill>
            <a:srgbClr val="F26F21"/>
          </a:solidFill>
          <a:ln/>
        </p:spPr>
        <p:txBody>
          <a:bodyPr/>
          <a:lstStyle/>
          <a:p>
            <a:endParaRPr lang="en-US"/>
          </a:p>
        </p:txBody>
      </p:sp>
      <p:sp>
        <p:nvSpPr>
          <p:cNvPr id="38" name="Text 33"/>
          <p:cNvSpPr/>
          <p:nvPr/>
        </p:nvSpPr>
        <p:spPr>
          <a:xfrm>
            <a:off x="8420100" y="7109460"/>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CIVIL</a:t>
            </a:r>
            <a:endParaRPr lang="en-US" sz="2100" dirty="0"/>
          </a:p>
        </p:txBody>
      </p:sp>
      <p:sp>
        <p:nvSpPr>
          <p:cNvPr id="39" name="Shape 34"/>
          <p:cNvSpPr/>
          <p:nvPr/>
        </p:nvSpPr>
        <p:spPr>
          <a:xfrm>
            <a:off x="12992100" y="7557135"/>
            <a:ext cx="4381500" cy="9525"/>
          </a:xfrm>
          <a:prstGeom prst="rect">
            <a:avLst/>
          </a:prstGeom>
          <a:solidFill>
            <a:srgbClr val="E7E8E9"/>
          </a:solidFill>
          <a:ln/>
        </p:spPr>
        <p:txBody>
          <a:bodyPr/>
          <a:lstStyle/>
          <a:p>
            <a:endParaRPr lang="en-US"/>
          </a:p>
        </p:txBody>
      </p:sp>
      <p:sp>
        <p:nvSpPr>
          <p:cNvPr id="40" name="Shape 35"/>
          <p:cNvSpPr/>
          <p:nvPr/>
        </p:nvSpPr>
        <p:spPr>
          <a:xfrm rot="2700000">
            <a:off x="12992100" y="7214235"/>
            <a:ext cx="114300" cy="114300"/>
          </a:xfrm>
          <a:prstGeom prst="rect">
            <a:avLst/>
          </a:prstGeom>
          <a:solidFill>
            <a:srgbClr val="F26F21"/>
          </a:solidFill>
          <a:ln/>
        </p:spPr>
        <p:txBody>
          <a:bodyPr/>
          <a:lstStyle/>
          <a:p>
            <a:endParaRPr lang="en-US"/>
          </a:p>
        </p:txBody>
      </p:sp>
      <p:sp>
        <p:nvSpPr>
          <p:cNvPr id="41" name="Text 36"/>
          <p:cNvSpPr/>
          <p:nvPr/>
        </p:nvSpPr>
        <p:spPr>
          <a:xfrm>
            <a:off x="13258800" y="7109460"/>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TEMPORARY UTILITIES</a:t>
            </a:r>
            <a:endParaRPr lang="en-US" sz="2100" dirty="0"/>
          </a:p>
        </p:txBody>
      </p:sp>
      <p:sp>
        <p:nvSpPr>
          <p:cNvPr id="42" name="Shape 37"/>
          <p:cNvSpPr/>
          <p:nvPr/>
        </p:nvSpPr>
        <p:spPr>
          <a:xfrm>
            <a:off x="8153400" y="8126730"/>
            <a:ext cx="4381500" cy="9525"/>
          </a:xfrm>
          <a:prstGeom prst="rect">
            <a:avLst/>
          </a:prstGeom>
          <a:solidFill>
            <a:srgbClr val="E7E8E9"/>
          </a:solidFill>
          <a:ln/>
        </p:spPr>
        <p:txBody>
          <a:bodyPr/>
          <a:lstStyle/>
          <a:p>
            <a:endParaRPr lang="en-US"/>
          </a:p>
        </p:txBody>
      </p:sp>
      <p:sp>
        <p:nvSpPr>
          <p:cNvPr id="43" name="Shape 38"/>
          <p:cNvSpPr/>
          <p:nvPr/>
        </p:nvSpPr>
        <p:spPr>
          <a:xfrm rot="2700000">
            <a:off x="8153400" y="7783830"/>
            <a:ext cx="114300" cy="114300"/>
          </a:xfrm>
          <a:prstGeom prst="rect">
            <a:avLst/>
          </a:prstGeom>
          <a:solidFill>
            <a:srgbClr val="F26F21"/>
          </a:solidFill>
          <a:ln/>
        </p:spPr>
        <p:txBody>
          <a:bodyPr/>
          <a:lstStyle/>
          <a:p>
            <a:endParaRPr lang="en-US"/>
          </a:p>
        </p:txBody>
      </p:sp>
      <p:sp>
        <p:nvSpPr>
          <p:cNvPr id="44" name="Text 39"/>
          <p:cNvSpPr/>
          <p:nvPr/>
        </p:nvSpPr>
        <p:spPr>
          <a:xfrm>
            <a:off x="8420100" y="7679055"/>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CONCRETE</a:t>
            </a:r>
            <a:endParaRPr lang="en-US" sz="2100" dirty="0"/>
          </a:p>
        </p:txBody>
      </p:sp>
      <p:sp>
        <p:nvSpPr>
          <p:cNvPr id="45" name="Shape 40"/>
          <p:cNvSpPr/>
          <p:nvPr/>
        </p:nvSpPr>
        <p:spPr>
          <a:xfrm>
            <a:off x="12992100" y="8126730"/>
            <a:ext cx="4381500" cy="9525"/>
          </a:xfrm>
          <a:prstGeom prst="rect">
            <a:avLst/>
          </a:prstGeom>
          <a:solidFill>
            <a:srgbClr val="E7E8E9"/>
          </a:solidFill>
          <a:ln/>
        </p:spPr>
        <p:txBody>
          <a:bodyPr/>
          <a:lstStyle/>
          <a:p>
            <a:endParaRPr lang="en-US"/>
          </a:p>
        </p:txBody>
      </p:sp>
      <p:sp>
        <p:nvSpPr>
          <p:cNvPr id="46" name="Shape 41"/>
          <p:cNvSpPr/>
          <p:nvPr/>
        </p:nvSpPr>
        <p:spPr>
          <a:xfrm rot="2700000">
            <a:off x="12992100" y="7783830"/>
            <a:ext cx="114300" cy="114300"/>
          </a:xfrm>
          <a:prstGeom prst="rect">
            <a:avLst/>
          </a:prstGeom>
          <a:solidFill>
            <a:srgbClr val="F26F21"/>
          </a:solidFill>
          <a:ln/>
        </p:spPr>
        <p:txBody>
          <a:bodyPr/>
          <a:lstStyle/>
          <a:p>
            <a:endParaRPr lang="en-US"/>
          </a:p>
        </p:txBody>
      </p:sp>
      <p:sp>
        <p:nvSpPr>
          <p:cNvPr id="47" name="Text 42"/>
          <p:cNvSpPr/>
          <p:nvPr/>
        </p:nvSpPr>
        <p:spPr>
          <a:xfrm>
            <a:off x="13258800" y="7679055"/>
            <a:ext cx="4526280" cy="371475"/>
          </a:xfrm>
          <a:prstGeom prst="rect">
            <a:avLst/>
          </a:prstGeom>
          <a:noFill/>
          <a:ln/>
        </p:spPr>
        <p:txBody>
          <a:bodyPr wrap="square" lIns="25400" tIns="25400" rIns="25400" bIns="25400" rtlCol="0" anchor="t">
            <a:normAutofit/>
          </a:bodyPr>
          <a:lstStyle/>
          <a:p>
            <a:pPr marL="0" indent="0" algn="l">
              <a:lnSpc>
                <a:spcPct val="104167"/>
              </a:lnSpc>
              <a:buNone/>
            </a:pPr>
            <a:r>
              <a:rPr lang="en-US" sz="2100" b="1" kern="0" spc="84" dirty="0">
                <a:solidFill>
                  <a:srgbClr val="3C3D41"/>
                </a:solidFill>
                <a:latin typeface="Barlow Semi Condensed" pitchFamily="34" charset="0"/>
                <a:ea typeface="Barlow Semi Condensed" pitchFamily="34" charset="-122"/>
                <a:cs typeface="Barlow Semi Condensed" pitchFamily="34" charset="-120"/>
              </a:rPr>
              <a:t>INTERIOR FIT OUT</a:t>
            </a:r>
            <a:endParaRPr lang="en-US" sz="2100" dirty="0"/>
          </a:p>
        </p:txBody>
      </p:sp>
      <p:sp>
        <p:nvSpPr>
          <p:cNvPr id="48" name="Shape 43"/>
          <p:cNvSpPr/>
          <p:nvPr/>
        </p:nvSpPr>
        <p:spPr>
          <a:xfrm>
            <a:off x="8153400" y="8382000"/>
            <a:ext cx="9220200" cy="9525"/>
          </a:xfrm>
          <a:prstGeom prst="rect">
            <a:avLst/>
          </a:prstGeom>
          <a:solidFill>
            <a:srgbClr val="D8D9DB"/>
          </a:solidFill>
          <a:ln/>
        </p:spPr>
        <p:txBody>
          <a:bodyPr/>
          <a:lstStyle/>
          <a:p>
            <a:endParaRPr lang="en-US"/>
          </a:p>
        </p:txBody>
      </p:sp>
      <p:sp>
        <p:nvSpPr>
          <p:cNvPr id="49" name="Text 44"/>
          <p:cNvSpPr/>
          <p:nvPr/>
        </p:nvSpPr>
        <p:spPr>
          <a:xfrm>
            <a:off x="8153400" y="8656320"/>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500+</a:t>
            </a:r>
            <a:endParaRPr lang="en-US" sz="4950" dirty="0"/>
          </a:p>
        </p:txBody>
      </p:sp>
      <p:sp>
        <p:nvSpPr>
          <p:cNvPr id="50" name="Text 45"/>
          <p:cNvSpPr/>
          <p:nvPr/>
        </p:nvSpPr>
        <p:spPr>
          <a:xfrm>
            <a:off x="8153400" y="9342120"/>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PERSONNEL ON SITE</a:t>
            </a:r>
            <a:endParaRPr lang="en-US" sz="1800" dirty="0"/>
          </a:p>
        </p:txBody>
      </p:sp>
      <p:sp>
        <p:nvSpPr>
          <p:cNvPr id="51" name="Text 46"/>
          <p:cNvSpPr/>
          <p:nvPr/>
        </p:nvSpPr>
        <p:spPr>
          <a:xfrm>
            <a:off x="11353800" y="8656320"/>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19,000</a:t>
            </a:r>
            <a:endParaRPr lang="en-US" sz="4950" dirty="0"/>
          </a:p>
        </p:txBody>
      </p:sp>
      <p:sp>
        <p:nvSpPr>
          <p:cNvPr id="52" name="Text 47"/>
          <p:cNvSpPr/>
          <p:nvPr/>
        </p:nvSpPr>
        <p:spPr>
          <a:xfrm>
            <a:off x="11353800" y="9342120"/>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MEALS SERVED THIS WEEK</a:t>
            </a:r>
            <a:endParaRPr lang="en-US" sz="1800" dirty="0"/>
          </a:p>
        </p:txBody>
      </p:sp>
      <p:sp>
        <p:nvSpPr>
          <p:cNvPr id="53" name="Text 48"/>
          <p:cNvSpPr/>
          <p:nvPr/>
        </p:nvSpPr>
        <p:spPr>
          <a:xfrm>
            <a:off x="14554200" y="8656320"/>
            <a:ext cx="3101340" cy="666750"/>
          </a:xfrm>
          <a:prstGeom prst="rect">
            <a:avLst/>
          </a:prstGeom>
          <a:noFill/>
          <a:ln/>
        </p:spPr>
        <p:txBody>
          <a:bodyPr wrap="square" lIns="25400" tIns="25400" rIns="25400" bIns="25400" rtlCol="0" anchor="t">
            <a:normAutofit lnSpcReduction="10000"/>
          </a:bodyPr>
          <a:lstStyle/>
          <a:p>
            <a:pPr marL="0" indent="0" algn="l">
              <a:lnSpc>
                <a:spcPct val="82500"/>
              </a:lnSpc>
              <a:buNone/>
            </a:pPr>
            <a:r>
              <a:rPr lang="en-US" sz="4950" b="1" dirty="0">
                <a:solidFill>
                  <a:srgbClr val="D2570F"/>
                </a:solidFill>
                <a:latin typeface="Barlow Semi Condensed" pitchFamily="34" charset="0"/>
                <a:ea typeface="Barlow Semi Condensed" pitchFamily="34" charset="-122"/>
                <a:cs typeface="Barlow Semi Condensed" pitchFamily="34" charset="-120"/>
              </a:rPr>
              <a:t>15,000+</a:t>
            </a:r>
            <a:endParaRPr lang="en-US" sz="4950" dirty="0"/>
          </a:p>
        </p:txBody>
      </p:sp>
      <p:sp>
        <p:nvSpPr>
          <p:cNvPr id="54" name="Text 49"/>
          <p:cNvSpPr/>
          <p:nvPr/>
        </p:nvSpPr>
        <p:spPr>
          <a:xfrm>
            <a:off x="14554200" y="9342120"/>
            <a:ext cx="310134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26" dirty="0">
                <a:solidFill>
                  <a:srgbClr val="6E7075"/>
                </a:solidFill>
                <a:latin typeface="Barlow Semi Condensed" pitchFamily="34" charset="0"/>
                <a:ea typeface="Barlow Semi Condensed" pitchFamily="34" charset="-122"/>
                <a:cs typeface="Barlow Semi Condensed" pitchFamily="34" charset="-120"/>
              </a:rPr>
              <a:t>WEEKLY MANHOURS</a:t>
            </a:r>
            <a:endParaRPr lang="en-US" sz="1800" dirty="0"/>
          </a:p>
        </p:txBody>
      </p:sp>
      <p:sp>
        <p:nvSpPr>
          <p:cNvPr id="55" name="Text 50"/>
          <p:cNvSpPr/>
          <p:nvPr/>
        </p:nvSpPr>
        <p:spPr>
          <a:xfrm>
            <a:off x="17127856" y="9686925"/>
            <a:ext cx="321945"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16</a:t>
            </a:r>
            <a:endParaRPr lang="en-US" sz="1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8288000" cy="95250"/>
          </a:xfrm>
          <a:prstGeom prst="rect">
            <a:avLst/>
          </a:prstGeom>
          <a:solidFill>
            <a:srgbClr val="F26F21"/>
          </a:solidFill>
          <a:ln/>
        </p:spPr>
        <p:txBody>
          <a:bodyPr/>
          <a:lstStyle/>
          <a:p>
            <a:endParaRPr lang="en-US"/>
          </a:p>
        </p:txBody>
      </p:sp>
      <p:sp>
        <p:nvSpPr>
          <p:cNvPr id="3" name="Shape 1"/>
          <p:cNvSpPr/>
          <p:nvPr/>
        </p:nvSpPr>
        <p:spPr>
          <a:xfrm>
            <a:off x="914400" y="1143000"/>
            <a:ext cx="16459200" cy="15240"/>
          </a:xfrm>
          <a:prstGeom prst="rect">
            <a:avLst/>
          </a:prstGeom>
          <a:solidFill>
            <a:srgbClr val="F26F2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914400" y="533400"/>
            <a:ext cx="995958" cy="438150"/>
          </a:xfrm>
          <a:prstGeom prst="rect">
            <a:avLst/>
          </a:prstGeom>
        </p:spPr>
      </p:pic>
      <p:sp>
        <p:nvSpPr>
          <p:cNvPr id="5" name="Text 2"/>
          <p:cNvSpPr/>
          <p:nvPr/>
        </p:nvSpPr>
        <p:spPr>
          <a:xfrm>
            <a:off x="13048416" y="581025"/>
            <a:ext cx="47577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6E7075"/>
                </a:solidFill>
                <a:latin typeface="Barlow Semi Condensed" pitchFamily="34" charset="0"/>
                <a:ea typeface="Barlow Semi Condensed" pitchFamily="34" charset="-122"/>
                <a:cs typeface="Barlow Semi Condensed" pitchFamily="34" charset="-120"/>
              </a:rPr>
              <a:t>SPACEX LOUISIANA SUPPLIER DAY</a:t>
            </a:r>
            <a:endParaRPr lang="en-US" sz="1800" dirty="0"/>
          </a:p>
        </p:txBody>
      </p:sp>
      <p:sp>
        <p:nvSpPr>
          <p:cNvPr id="6" name="Shape 3"/>
          <p:cNvSpPr/>
          <p:nvPr/>
        </p:nvSpPr>
        <p:spPr>
          <a:xfrm>
            <a:off x="0" y="1771650"/>
            <a:ext cx="7239000" cy="53340"/>
          </a:xfrm>
          <a:prstGeom prst="rect">
            <a:avLst/>
          </a:prstGeom>
          <a:solidFill>
            <a:srgbClr val="F26F21"/>
          </a:solidFill>
          <a:ln/>
        </p:spPr>
        <p:txBody>
          <a:bodyPr/>
          <a:lstStyle/>
          <a:p>
            <a:endParaRPr lang="en-US"/>
          </a:p>
        </p:txBody>
      </p:sp>
      <p:pic>
        <p:nvPicPr>
          <p:cNvPr id="7" name="Image 1" descr="preencoded.png"/>
          <p:cNvPicPr>
            <a:picLocks noChangeAspect="1"/>
          </p:cNvPicPr>
          <p:nvPr/>
        </p:nvPicPr>
        <p:blipFill>
          <a:blip r:embed="rId4"/>
          <a:srcRect t="8344" b="38012"/>
          <a:stretch/>
        </p:blipFill>
        <p:spPr>
          <a:xfrm>
            <a:off x="0" y="1824990"/>
            <a:ext cx="7239000" cy="2785110"/>
          </a:xfrm>
          <a:prstGeom prst="rect">
            <a:avLst/>
          </a:prstGeom>
        </p:spPr>
      </p:pic>
      <p:sp>
        <p:nvSpPr>
          <p:cNvPr id="8" name="Shape 4"/>
          <p:cNvSpPr/>
          <p:nvPr/>
        </p:nvSpPr>
        <p:spPr>
          <a:xfrm>
            <a:off x="0" y="4114800"/>
            <a:ext cx="4699159" cy="495300"/>
          </a:xfrm>
          <a:prstGeom prst="rect">
            <a:avLst/>
          </a:prstGeom>
          <a:solidFill>
            <a:srgbClr val="3C3D41"/>
          </a:solidFill>
          <a:ln/>
        </p:spPr>
        <p:txBody>
          <a:bodyPr/>
          <a:lstStyle/>
          <a:p>
            <a:endParaRPr lang="en-US"/>
          </a:p>
        </p:txBody>
      </p:sp>
      <p:sp>
        <p:nvSpPr>
          <p:cNvPr id="9" name="Text 5"/>
          <p:cNvSpPr/>
          <p:nvPr/>
        </p:nvSpPr>
        <p:spPr>
          <a:xfrm>
            <a:off x="171450" y="4191000"/>
            <a:ext cx="4497234"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44" dirty="0">
                <a:solidFill>
                  <a:srgbClr val="FFFFFF"/>
                </a:solidFill>
                <a:latin typeface="Barlow Semi Condensed" pitchFamily="34" charset="0"/>
                <a:ea typeface="Barlow Semi Condensed" pitchFamily="34" charset="-122"/>
                <a:cs typeface="Barlow Semi Condensed" pitchFamily="34" charset="-120"/>
              </a:rPr>
              <a:t>CAST-IN-PLACE AND PRECAST DUCT BANK</a:t>
            </a:r>
            <a:endParaRPr lang="en-US" sz="1800" dirty="0"/>
          </a:p>
        </p:txBody>
      </p:sp>
      <p:sp>
        <p:nvSpPr>
          <p:cNvPr id="10" name="Shape 6"/>
          <p:cNvSpPr/>
          <p:nvPr/>
        </p:nvSpPr>
        <p:spPr>
          <a:xfrm>
            <a:off x="0" y="4610100"/>
            <a:ext cx="7239000" cy="53340"/>
          </a:xfrm>
          <a:prstGeom prst="rect">
            <a:avLst/>
          </a:prstGeom>
          <a:solidFill>
            <a:srgbClr val="F26F21"/>
          </a:solidFill>
          <a:ln/>
        </p:spPr>
        <p:txBody>
          <a:bodyPr/>
          <a:lstStyle/>
          <a:p>
            <a:endParaRPr lang="en-US"/>
          </a:p>
        </p:txBody>
      </p:sp>
      <p:pic>
        <p:nvPicPr>
          <p:cNvPr id="11" name="Image 2" descr="preencoded.png"/>
          <p:cNvPicPr>
            <a:picLocks noChangeAspect="1"/>
          </p:cNvPicPr>
          <p:nvPr/>
        </p:nvPicPr>
        <p:blipFill>
          <a:blip r:embed="rId5"/>
          <a:srcRect l="9699" r="9699"/>
          <a:stretch/>
        </p:blipFill>
        <p:spPr>
          <a:xfrm>
            <a:off x="0" y="4663440"/>
            <a:ext cx="7239000" cy="2785110"/>
          </a:xfrm>
          <a:prstGeom prst="rect">
            <a:avLst/>
          </a:prstGeom>
        </p:spPr>
      </p:pic>
      <p:sp>
        <p:nvSpPr>
          <p:cNvPr id="12" name="Shape 7"/>
          <p:cNvSpPr/>
          <p:nvPr/>
        </p:nvSpPr>
        <p:spPr>
          <a:xfrm>
            <a:off x="0" y="6953250"/>
            <a:ext cx="4179808" cy="495300"/>
          </a:xfrm>
          <a:prstGeom prst="rect">
            <a:avLst/>
          </a:prstGeom>
          <a:solidFill>
            <a:srgbClr val="3C3D41"/>
          </a:solidFill>
          <a:ln/>
        </p:spPr>
        <p:txBody>
          <a:bodyPr/>
          <a:lstStyle/>
          <a:p>
            <a:endParaRPr lang="en-US"/>
          </a:p>
        </p:txBody>
      </p:sp>
      <p:sp>
        <p:nvSpPr>
          <p:cNvPr id="13" name="Text 8"/>
          <p:cNvSpPr/>
          <p:nvPr/>
        </p:nvSpPr>
        <p:spPr>
          <a:xfrm>
            <a:off x="171450" y="7029450"/>
            <a:ext cx="3962302"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44" dirty="0">
                <a:solidFill>
                  <a:srgbClr val="FFFFFF"/>
                </a:solidFill>
                <a:latin typeface="Barlow Semi Condensed" pitchFamily="34" charset="0"/>
                <a:ea typeface="Barlow Semi Condensed" pitchFamily="34" charset="-122"/>
                <a:cs typeface="Barlow Semi Condensed" pitchFamily="34" charset="-120"/>
              </a:rPr>
              <a:t>OVERNIGHT POUR, TWO BOOM PUMPS</a:t>
            </a:r>
            <a:endParaRPr lang="en-US" sz="1800" dirty="0"/>
          </a:p>
        </p:txBody>
      </p:sp>
      <p:sp>
        <p:nvSpPr>
          <p:cNvPr id="14" name="Shape 9"/>
          <p:cNvSpPr/>
          <p:nvPr/>
        </p:nvSpPr>
        <p:spPr>
          <a:xfrm>
            <a:off x="0" y="7448550"/>
            <a:ext cx="7239000" cy="53340"/>
          </a:xfrm>
          <a:prstGeom prst="rect">
            <a:avLst/>
          </a:prstGeom>
          <a:solidFill>
            <a:srgbClr val="F26F21"/>
          </a:solidFill>
          <a:ln/>
        </p:spPr>
        <p:txBody>
          <a:bodyPr/>
          <a:lstStyle/>
          <a:p>
            <a:endParaRPr lang="en-US"/>
          </a:p>
        </p:txBody>
      </p:sp>
      <p:pic>
        <p:nvPicPr>
          <p:cNvPr id="15" name="Image 3" descr="preencoded.png"/>
          <p:cNvPicPr>
            <a:picLocks noChangeAspect="1"/>
          </p:cNvPicPr>
          <p:nvPr/>
        </p:nvPicPr>
        <p:blipFill>
          <a:blip r:embed="rId6"/>
          <a:srcRect t="24239" b="24239"/>
          <a:stretch/>
        </p:blipFill>
        <p:spPr>
          <a:xfrm>
            <a:off x="0" y="7501890"/>
            <a:ext cx="7239000" cy="2785110"/>
          </a:xfrm>
          <a:prstGeom prst="rect">
            <a:avLst/>
          </a:prstGeom>
        </p:spPr>
      </p:pic>
      <p:sp>
        <p:nvSpPr>
          <p:cNvPr id="16" name="Shape 10"/>
          <p:cNvSpPr/>
          <p:nvPr/>
        </p:nvSpPr>
        <p:spPr>
          <a:xfrm>
            <a:off x="0" y="9791700"/>
            <a:ext cx="2590800" cy="495300"/>
          </a:xfrm>
          <a:prstGeom prst="rect">
            <a:avLst/>
          </a:prstGeom>
          <a:solidFill>
            <a:srgbClr val="3C3D41"/>
          </a:solidFill>
          <a:ln/>
        </p:spPr>
        <p:txBody>
          <a:bodyPr/>
          <a:lstStyle/>
          <a:p>
            <a:endParaRPr lang="en-US"/>
          </a:p>
        </p:txBody>
      </p:sp>
      <p:sp>
        <p:nvSpPr>
          <p:cNvPr id="17" name="Text 11"/>
          <p:cNvSpPr/>
          <p:nvPr/>
        </p:nvSpPr>
        <p:spPr>
          <a:xfrm>
            <a:off x="171450" y="9867900"/>
            <a:ext cx="2325624"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144" dirty="0">
                <a:solidFill>
                  <a:srgbClr val="FFFFFF"/>
                </a:solidFill>
                <a:latin typeface="Barlow Semi Condensed" pitchFamily="34" charset="0"/>
                <a:ea typeface="Barlow Semi Condensed" pitchFamily="34" charset="-122"/>
                <a:cs typeface="Barlow Semi Condensed" pitchFamily="34" charset="-120"/>
              </a:rPr>
              <a:t>MODULAR DUCT BANK</a:t>
            </a:r>
            <a:endParaRPr lang="en-US" sz="1800" dirty="0"/>
          </a:p>
        </p:txBody>
      </p:sp>
      <p:sp>
        <p:nvSpPr>
          <p:cNvPr id="18" name="Shape 12"/>
          <p:cNvSpPr/>
          <p:nvPr/>
        </p:nvSpPr>
        <p:spPr>
          <a:xfrm>
            <a:off x="8153400" y="2052637"/>
            <a:ext cx="457200" cy="47625"/>
          </a:xfrm>
          <a:prstGeom prst="rect">
            <a:avLst/>
          </a:prstGeom>
          <a:solidFill>
            <a:srgbClr val="F26F21"/>
          </a:solidFill>
          <a:ln/>
        </p:spPr>
        <p:txBody>
          <a:bodyPr/>
          <a:lstStyle/>
          <a:p>
            <a:endParaRPr lang="en-US"/>
          </a:p>
        </p:txBody>
      </p:sp>
      <p:sp>
        <p:nvSpPr>
          <p:cNvPr id="19" name="Text 13"/>
          <p:cNvSpPr/>
          <p:nvPr/>
        </p:nvSpPr>
        <p:spPr>
          <a:xfrm>
            <a:off x="8782050" y="1905000"/>
            <a:ext cx="7807178"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D2570F"/>
                </a:solidFill>
                <a:latin typeface="Barlow Semi Condensed" pitchFamily="34" charset="0"/>
                <a:ea typeface="Barlow Semi Condensed" pitchFamily="34" charset="-122"/>
                <a:cs typeface="Barlow Semi Condensed" pitchFamily="34" charset="-120"/>
              </a:rPr>
              <a:t>PROJECT · CONCRETE &amp; SUBSURFACE INFRASTRUCTURE</a:t>
            </a:r>
            <a:endParaRPr lang="en-US" sz="1800" dirty="0"/>
          </a:p>
        </p:txBody>
      </p:sp>
      <p:sp>
        <p:nvSpPr>
          <p:cNvPr id="20" name="Text 14"/>
          <p:cNvSpPr/>
          <p:nvPr/>
        </p:nvSpPr>
        <p:spPr>
          <a:xfrm>
            <a:off x="8153400" y="2476500"/>
            <a:ext cx="9496806" cy="1478280"/>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5400" b="1" dirty="0">
                <a:solidFill>
                  <a:srgbClr val="3C3D41"/>
                </a:solidFill>
                <a:latin typeface="Barlow Semi Condensed" pitchFamily="34" charset="0"/>
                <a:ea typeface="Barlow Semi Condensed" pitchFamily="34" charset="-122"/>
                <a:cs typeface="Barlow Semi Condensed" pitchFamily="34" charset="-120"/>
              </a:rPr>
              <a:t>CAST IN PLACE, MODULAR &amp; PRECAST</a:t>
            </a:r>
            <a:endParaRPr lang="en-US" sz="5400" dirty="0"/>
          </a:p>
        </p:txBody>
      </p:sp>
      <p:sp>
        <p:nvSpPr>
          <p:cNvPr id="21" name="Shape 15"/>
          <p:cNvSpPr/>
          <p:nvPr/>
        </p:nvSpPr>
        <p:spPr>
          <a:xfrm>
            <a:off x="8153400" y="4297680"/>
            <a:ext cx="9220200" cy="1143000"/>
          </a:xfrm>
          <a:prstGeom prst="rect">
            <a:avLst/>
          </a:prstGeom>
          <a:solidFill>
            <a:srgbClr val="F5F4F1"/>
          </a:solidFill>
          <a:ln/>
        </p:spPr>
        <p:txBody>
          <a:bodyPr/>
          <a:lstStyle/>
          <a:p>
            <a:endParaRPr lang="en-US"/>
          </a:p>
        </p:txBody>
      </p:sp>
      <p:sp>
        <p:nvSpPr>
          <p:cNvPr id="22" name="Shape 16"/>
          <p:cNvSpPr/>
          <p:nvPr/>
        </p:nvSpPr>
        <p:spPr>
          <a:xfrm>
            <a:off x="8153400" y="4297680"/>
            <a:ext cx="53340" cy="1143000"/>
          </a:xfrm>
          <a:prstGeom prst="rect">
            <a:avLst/>
          </a:prstGeom>
          <a:solidFill>
            <a:srgbClr val="F26F21"/>
          </a:solidFill>
          <a:ln/>
        </p:spPr>
        <p:txBody>
          <a:bodyPr/>
          <a:lstStyle/>
          <a:p>
            <a:endParaRPr lang="en-US"/>
          </a:p>
        </p:txBody>
      </p:sp>
      <p:sp>
        <p:nvSpPr>
          <p:cNvPr id="23" name="Text 17"/>
          <p:cNvSpPr/>
          <p:nvPr/>
        </p:nvSpPr>
        <p:spPr>
          <a:xfrm>
            <a:off x="8473440" y="4507230"/>
            <a:ext cx="3076194" cy="762000"/>
          </a:xfrm>
          <a:prstGeom prst="rect">
            <a:avLst/>
          </a:prstGeom>
          <a:noFill/>
          <a:ln/>
        </p:spPr>
        <p:txBody>
          <a:bodyPr wrap="none" lIns="25400" tIns="25400" rIns="25400" bIns="25400" rtlCol="0" anchor="t">
            <a:normAutofit lnSpcReduction="10000"/>
          </a:bodyPr>
          <a:lstStyle/>
          <a:p>
            <a:pPr marL="0" indent="0" algn="l">
              <a:lnSpc>
                <a:spcPct val="83333"/>
              </a:lnSpc>
              <a:buNone/>
            </a:pPr>
            <a:r>
              <a:rPr lang="en-US" sz="5700" b="1" dirty="0">
                <a:solidFill>
                  <a:srgbClr val="D2570F"/>
                </a:solidFill>
                <a:latin typeface="Barlow Semi Condensed" pitchFamily="34" charset="0"/>
                <a:ea typeface="Barlow Semi Condensed" pitchFamily="34" charset="-122"/>
                <a:cs typeface="Barlow Semi Condensed" pitchFamily="34" charset="-120"/>
              </a:rPr>
              <a:t>55,000 LF</a:t>
            </a:r>
            <a:endParaRPr lang="en-US" sz="5700" dirty="0"/>
          </a:p>
        </p:txBody>
      </p:sp>
      <p:sp>
        <p:nvSpPr>
          <p:cNvPr id="24" name="Text 18"/>
          <p:cNvSpPr/>
          <p:nvPr/>
        </p:nvSpPr>
        <p:spPr>
          <a:xfrm>
            <a:off x="11574781" y="4547235"/>
            <a:ext cx="5698083" cy="681990"/>
          </a:xfrm>
          <a:prstGeom prst="rect">
            <a:avLst/>
          </a:prstGeom>
          <a:noFill/>
          <a:ln/>
        </p:spPr>
        <p:txBody>
          <a:bodyPr wrap="square" lIns="25400" tIns="25400" rIns="25400" bIns="25400" rtlCol="0" anchor="t">
            <a:normAutofit/>
          </a:bodyPr>
          <a:lstStyle/>
          <a:p>
            <a:pPr marL="0" indent="0" algn="l">
              <a:lnSpc>
                <a:spcPct val="105625"/>
              </a:lnSpc>
              <a:buNone/>
            </a:pPr>
            <a:r>
              <a:rPr lang="en-US" sz="1950" kern="0" spc="137" dirty="0">
                <a:solidFill>
                  <a:srgbClr val="3C3D41"/>
                </a:solidFill>
                <a:latin typeface="Barlow Semi Condensed" pitchFamily="34" charset="0"/>
                <a:ea typeface="Barlow Semi Condensed" pitchFamily="34" charset="-122"/>
                <a:cs typeface="Barlow Semi Condensed" pitchFamily="34" charset="-120"/>
              </a:rPr>
              <a:t>SUBSURFACE INFRASTRUCTURE CURRENTLY UNDER CONTRACT</a:t>
            </a:r>
            <a:endParaRPr lang="en-US" sz="1950" dirty="0"/>
          </a:p>
        </p:txBody>
      </p:sp>
      <p:sp>
        <p:nvSpPr>
          <p:cNvPr id="25" name="Shape 19"/>
          <p:cNvSpPr/>
          <p:nvPr/>
        </p:nvSpPr>
        <p:spPr>
          <a:xfrm>
            <a:off x="8153400" y="6324600"/>
            <a:ext cx="4343400" cy="15240"/>
          </a:xfrm>
          <a:prstGeom prst="rect">
            <a:avLst/>
          </a:prstGeom>
          <a:solidFill>
            <a:srgbClr val="F26F21"/>
          </a:solidFill>
          <a:ln/>
        </p:spPr>
        <p:txBody>
          <a:bodyPr/>
          <a:lstStyle/>
          <a:p>
            <a:endParaRPr lang="en-US"/>
          </a:p>
        </p:txBody>
      </p:sp>
      <p:sp>
        <p:nvSpPr>
          <p:cNvPr id="26" name="Text 20"/>
          <p:cNvSpPr/>
          <p:nvPr/>
        </p:nvSpPr>
        <p:spPr>
          <a:xfrm>
            <a:off x="8153400" y="5897880"/>
            <a:ext cx="4473702" cy="369570"/>
          </a:xfrm>
          <a:prstGeom prst="rect">
            <a:avLst/>
          </a:prstGeom>
          <a:noFill/>
          <a:ln/>
        </p:spPr>
        <p:txBody>
          <a:bodyPr wrap="square" lIns="25400" tIns="25400" rIns="25400" bIns="25400" rtlCol="0" anchor="t">
            <a:normAutofit lnSpcReduction="10000"/>
          </a:bodyPr>
          <a:lstStyle/>
          <a:p>
            <a:pPr marL="0" indent="0" algn="l">
              <a:lnSpc>
                <a:spcPct val="101163"/>
              </a:lnSpc>
              <a:buNone/>
            </a:pPr>
            <a:r>
              <a:rPr lang="en-US" sz="2175" kern="0" spc="109" dirty="0">
                <a:solidFill>
                  <a:srgbClr val="3C3D41"/>
                </a:solidFill>
                <a:latin typeface="Barlow Semi Condensed" pitchFamily="34" charset="0"/>
                <a:ea typeface="Barlow Semi Condensed" pitchFamily="34" charset="-122"/>
                <a:cs typeface="Barlow Semi Condensed" pitchFamily="34" charset="-120"/>
              </a:rPr>
              <a:t>INFRASTRUCTURE &amp; UTILITIES</a:t>
            </a:r>
            <a:endParaRPr lang="en-US" sz="2175" dirty="0"/>
          </a:p>
        </p:txBody>
      </p:sp>
      <p:sp>
        <p:nvSpPr>
          <p:cNvPr id="27" name="Shape 21"/>
          <p:cNvSpPr/>
          <p:nvPr/>
        </p:nvSpPr>
        <p:spPr>
          <a:xfrm rot="2700000">
            <a:off x="8153400" y="6577965"/>
            <a:ext cx="95250" cy="95250"/>
          </a:xfrm>
          <a:prstGeom prst="rect">
            <a:avLst/>
          </a:prstGeom>
          <a:solidFill>
            <a:srgbClr val="F26F21"/>
          </a:solidFill>
          <a:ln/>
        </p:spPr>
        <p:txBody>
          <a:bodyPr/>
          <a:lstStyle/>
          <a:p>
            <a:endParaRPr lang="en-US"/>
          </a:p>
        </p:txBody>
      </p:sp>
      <p:sp>
        <p:nvSpPr>
          <p:cNvPr id="28" name="Text 22"/>
          <p:cNvSpPr/>
          <p:nvPr/>
        </p:nvSpPr>
        <p:spPr>
          <a:xfrm>
            <a:off x="8382000" y="6454140"/>
            <a:ext cx="4238244" cy="728663"/>
          </a:xfrm>
          <a:prstGeom prst="rect">
            <a:avLst/>
          </a:prstGeom>
          <a:noFill/>
          <a:ln/>
        </p:spPr>
        <p:txBody>
          <a:bodyPr wrap="square" lIns="25400" tIns="25400" rIns="25400" bIns="25400" rtlCol="0" anchor="t">
            <a:normAutofit/>
          </a:bodyPr>
          <a:lstStyle/>
          <a:p>
            <a:pPr marL="0" indent="0" algn="l">
              <a:lnSpc>
                <a:spcPct val="100694"/>
              </a:lnSpc>
              <a:buNone/>
            </a:pPr>
            <a:r>
              <a:rPr lang="en-US" sz="1875" dirty="0">
                <a:solidFill>
                  <a:srgbClr val="2C2D31"/>
                </a:solidFill>
                <a:latin typeface="Source Sans 3" pitchFamily="34" charset="0"/>
                <a:ea typeface="Source Sans 3" pitchFamily="34" charset="-122"/>
                <a:cs typeface="Source Sans 3" pitchFamily="34" charset="-120"/>
              </a:rPr>
              <a:t>Cast-in-place, precast, and modular duct banks and vaults</a:t>
            </a:r>
            <a:endParaRPr lang="en-US" sz="1875" dirty="0"/>
          </a:p>
        </p:txBody>
      </p:sp>
      <p:sp>
        <p:nvSpPr>
          <p:cNvPr id="29" name="Shape 23"/>
          <p:cNvSpPr/>
          <p:nvPr/>
        </p:nvSpPr>
        <p:spPr>
          <a:xfrm rot="2700000">
            <a:off x="8153400" y="7478078"/>
            <a:ext cx="95250" cy="95250"/>
          </a:xfrm>
          <a:prstGeom prst="rect">
            <a:avLst/>
          </a:prstGeom>
          <a:solidFill>
            <a:srgbClr val="F26F21"/>
          </a:solidFill>
          <a:ln/>
        </p:spPr>
        <p:txBody>
          <a:bodyPr/>
          <a:lstStyle/>
          <a:p>
            <a:endParaRPr lang="en-US"/>
          </a:p>
        </p:txBody>
      </p:sp>
      <p:sp>
        <p:nvSpPr>
          <p:cNvPr id="30" name="Text 24"/>
          <p:cNvSpPr/>
          <p:nvPr/>
        </p:nvSpPr>
        <p:spPr>
          <a:xfrm>
            <a:off x="8382000" y="7354253"/>
            <a:ext cx="4238244" cy="728663"/>
          </a:xfrm>
          <a:prstGeom prst="rect">
            <a:avLst/>
          </a:prstGeom>
          <a:noFill/>
          <a:ln/>
        </p:spPr>
        <p:txBody>
          <a:bodyPr wrap="square" lIns="25400" tIns="25400" rIns="25400" bIns="25400" rtlCol="0" anchor="t">
            <a:normAutofit/>
          </a:bodyPr>
          <a:lstStyle/>
          <a:p>
            <a:pPr marL="0" indent="0" algn="l">
              <a:lnSpc>
                <a:spcPct val="100694"/>
              </a:lnSpc>
              <a:buNone/>
            </a:pPr>
            <a:r>
              <a:rPr lang="en-US" sz="1875" dirty="0">
                <a:solidFill>
                  <a:srgbClr val="2C2D31"/>
                </a:solidFill>
                <a:latin typeface="Source Sans 3" pitchFamily="34" charset="0"/>
                <a:ea typeface="Source Sans 3" pitchFamily="34" charset="-122"/>
                <a:cs typeface="Source Sans 3" pitchFamily="34" charset="-120"/>
              </a:rPr>
              <a:t>Direct-buried and encased conduit for power, fiber, and controls</a:t>
            </a:r>
            <a:endParaRPr lang="en-US" sz="1875" dirty="0"/>
          </a:p>
        </p:txBody>
      </p:sp>
      <p:sp>
        <p:nvSpPr>
          <p:cNvPr id="31" name="Shape 25"/>
          <p:cNvSpPr/>
          <p:nvPr/>
        </p:nvSpPr>
        <p:spPr>
          <a:xfrm rot="2700000">
            <a:off x="8153400" y="8378190"/>
            <a:ext cx="95250" cy="95250"/>
          </a:xfrm>
          <a:prstGeom prst="rect">
            <a:avLst/>
          </a:prstGeom>
          <a:solidFill>
            <a:srgbClr val="F26F21"/>
          </a:solidFill>
          <a:ln/>
        </p:spPr>
        <p:txBody>
          <a:bodyPr/>
          <a:lstStyle/>
          <a:p>
            <a:endParaRPr lang="en-US"/>
          </a:p>
        </p:txBody>
      </p:sp>
      <p:sp>
        <p:nvSpPr>
          <p:cNvPr id="32" name="Text 26"/>
          <p:cNvSpPr/>
          <p:nvPr/>
        </p:nvSpPr>
        <p:spPr>
          <a:xfrm>
            <a:off x="8382000" y="8254365"/>
            <a:ext cx="4238244" cy="728663"/>
          </a:xfrm>
          <a:prstGeom prst="rect">
            <a:avLst/>
          </a:prstGeom>
          <a:noFill/>
          <a:ln/>
        </p:spPr>
        <p:txBody>
          <a:bodyPr wrap="square" lIns="25400" tIns="25400" rIns="25400" bIns="25400" rtlCol="0" anchor="t">
            <a:normAutofit/>
          </a:bodyPr>
          <a:lstStyle/>
          <a:p>
            <a:pPr marL="0" indent="0" algn="l">
              <a:lnSpc>
                <a:spcPct val="100694"/>
              </a:lnSpc>
              <a:buNone/>
            </a:pPr>
            <a:r>
              <a:rPr lang="en-US" sz="1875" dirty="0">
                <a:solidFill>
                  <a:srgbClr val="2C2D31"/>
                </a:solidFill>
                <a:latin typeface="Source Sans 3" pitchFamily="34" charset="0"/>
                <a:ea typeface="Source Sans 3" pitchFamily="34" charset="-122"/>
                <a:cs typeface="Source Sans 3" pitchFamily="34" charset="-120"/>
              </a:rPr>
              <a:t>Deep excavation with shoring; vaults and manholes set</a:t>
            </a:r>
            <a:endParaRPr lang="en-US" sz="1875" dirty="0"/>
          </a:p>
        </p:txBody>
      </p:sp>
      <p:sp>
        <p:nvSpPr>
          <p:cNvPr id="33" name="Shape 27"/>
          <p:cNvSpPr/>
          <p:nvPr/>
        </p:nvSpPr>
        <p:spPr>
          <a:xfrm rot="2700000">
            <a:off x="8153400" y="9278303"/>
            <a:ext cx="95250" cy="95250"/>
          </a:xfrm>
          <a:prstGeom prst="rect">
            <a:avLst/>
          </a:prstGeom>
          <a:solidFill>
            <a:srgbClr val="F26F21"/>
          </a:solidFill>
          <a:ln/>
        </p:spPr>
        <p:txBody>
          <a:bodyPr/>
          <a:lstStyle/>
          <a:p>
            <a:endParaRPr lang="en-US"/>
          </a:p>
        </p:txBody>
      </p:sp>
      <p:sp>
        <p:nvSpPr>
          <p:cNvPr id="34" name="Text 28"/>
          <p:cNvSpPr/>
          <p:nvPr/>
        </p:nvSpPr>
        <p:spPr>
          <a:xfrm>
            <a:off x="8382000" y="9154478"/>
            <a:ext cx="4526280" cy="383381"/>
          </a:xfrm>
          <a:prstGeom prst="rect">
            <a:avLst/>
          </a:prstGeom>
          <a:noFill/>
          <a:ln/>
        </p:spPr>
        <p:txBody>
          <a:bodyPr wrap="square" lIns="25400" tIns="25400" rIns="25400" bIns="25400" rtlCol="0" anchor="t">
            <a:normAutofit/>
          </a:bodyPr>
          <a:lstStyle/>
          <a:p>
            <a:pPr marL="0" indent="0" algn="l">
              <a:lnSpc>
                <a:spcPct val="100694"/>
              </a:lnSpc>
              <a:buNone/>
            </a:pPr>
            <a:r>
              <a:rPr lang="en-US" sz="1875" dirty="0">
                <a:solidFill>
                  <a:srgbClr val="2C2D31"/>
                </a:solidFill>
                <a:latin typeface="Source Sans 3" pitchFamily="34" charset="0"/>
                <a:ea typeface="Source Sans 3" pitchFamily="34" charset="-122"/>
                <a:cs typeface="Source Sans 3" pitchFamily="34" charset="-120"/>
              </a:rPr>
              <a:t>Directional boring</a:t>
            </a:r>
            <a:endParaRPr lang="en-US" sz="1875" dirty="0"/>
          </a:p>
        </p:txBody>
      </p:sp>
      <p:sp>
        <p:nvSpPr>
          <p:cNvPr id="35" name="Shape 29"/>
          <p:cNvSpPr/>
          <p:nvPr/>
        </p:nvSpPr>
        <p:spPr>
          <a:xfrm>
            <a:off x="13030200" y="6324600"/>
            <a:ext cx="4343400" cy="15240"/>
          </a:xfrm>
          <a:prstGeom prst="rect">
            <a:avLst/>
          </a:prstGeom>
          <a:solidFill>
            <a:srgbClr val="F26F21"/>
          </a:solidFill>
          <a:ln/>
        </p:spPr>
        <p:txBody>
          <a:bodyPr/>
          <a:lstStyle/>
          <a:p>
            <a:endParaRPr lang="en-US"/>
          </a:p>
        </p:txBody>
      </p:sp>
      <p:sp>
        <p:nvSpPr>
          <p:cNvPr id="36" name="Text 30"/>
          <p:cNvSpPr/>
          <p:nvPr/>
        </p:nvSpPr>
        <p:spPr>
          <a:xfrm>
            <a:off x="13030200" y="5897880"/>
            <a:ext cx="4473702" cy="369570"/>
          </a:xfrm>
          <a:prstGeom prst="rect">
            <a:avLst/>
          </a:prstGeom>
          <a:noFill/>
          <a:ln/>
        </p:spPr>
        <p:txBody>
          <a:bodyPr wrap="square" lIns="25400" tIns="25400" rIns="25400" bIns="25400" rtlCol="0" anchor="t">
            <a:normAutofit lnSpcReduction="10000"/>
          </a:bodyPr>
          <a:lstStyle/>
          <a:p>
            <a:pPr marL="0" indent="0" algn="l">
              <a:lnSpc>
                <a:spcPct val="101163"/>
              </a:lnSpc>
              <a:buNone/>
            </a:pPr>
            <a:r>
              <a:rPr lang="en-US" sz="2175" kern="0" spc="109" dirty="0">
                <a:solidFill>
                  <a:srgbClr val="3C3D41"/>
                </a:solidFill>
                <a:latin typeface="Barlow Semi Condensed" pitchFamily="34" charset="0"/>
                <a:ea typeface="Barlow Semi Condensed" pitchFamily="34" charset="-122"/>
                <a:cs typeface="Barlow Semi Condensed" pitchFamily="34" charset="-120"/>
              </a:rPr>
              <a:t>FOUNDATIONS &amp; PLACEMENT</a:t>
            </a:r>
            <a:endParaRPr lang="en-US" sz="2175" dirty="0"/>
          </a:p>
        </p:txBody>
      </p:sp>
      <p:sp>
        <p:nvSpPr>
          <p:cNvPr id="37" name="Shape 31"/>
          <p:cNvSpPr/>
          <p:nvPr/>
        </p:nvSpPr>
        <p:spPr>
          <a:xfrm rot="2700000">
            <a:off x="13030200" y="6577965"/>
            <a:ext cx="95250" cy="95250"/>
          </a:xfrm>
          <a:prstGeom prst="rect">
            <a:avLst/>
          </a:prstGeom>
          <a:solidFill>
            <a:srgbClr val="F26F21"/>
          </a:solidFill>
          <a:ln/>
        </p:spPr>
        <p:txBody>
          <a:bodyPr/>
          <a:lstStyle/>
          <a:p>
            <a:endParaRPr lang="en-US"/>
          </a:p>
        </p:txBody>
      </p:sp>
      <p:sp>
        <p:nvSpPr>
          <p:cNvPr id="38" name="Text 32"/>
          <p:cNvSpPr/>
          <p:nvPr/>
        </p:nvSpPr>
        <p:spPr>
          <a:xfrm>
            <a:off x="13258800" y="6454140"/>
            <a:ext cx="4238244" cy="728663"/>
          </a:xfrm>
          <a:prstGeom prst="rect">
            <a:avLst/>
          </a:prstGeom>
          <a:noFill/>
          <a:ln/>
        </p:spPr>
        <p:txBody>
          <a:bodyPr wrap="square" lIns="25400" tIns="25400" rIns="25400" bIns="25400" rtlCol="0" anchor="t">
            <a:normAutofit/>
          </a:bodyPr>
          <a:lstStyle/>
          <a:p>
            <a:pPr marL="0" indent="0" algn="l">
              <a:lnSpc>
                <a:spcPct val="100694"/>
              </a:lnSpc>
              <a:buNone/>
            </a:pPr>
            <a:r>
              <a:rPr lang="en-US" sz="1875" dirty="0">
                <a:solidFill>
                  <a:srgbClr val="2C2D31"/>
                </a:solidFill>
                <a:latin typeface="Source Sans 3" pitchFamily="34" charset="0"/>
                <a:ea typeface="Source Sans 3" pitchFamily="34" charset="-122"/>
                <a:cs typeface="Source Sans 3" pitchFamily="34" charset="-120"/>
              </a:rPr>
              <a:t>Driven H-pile, pipe pile, and precast concrete piles</a:t>
            </a:r>
            <a:endParaRPr lang="en-US" sz="1875" dirty="0"/>
          </a:p>
        </p:txBody>
      </p:sp>
      <p:sp>
        <p:nvSpPr>
          <p:cNvPr id="39" name="Shape 33"/>
          <p:cNvSpPr/>
          <p:nvPr/>
        </p:nvSpPr>
        <p:spPr>
          <a:xfrm rot="2700000">
            <a:off x="13030200" y="7478078"/>
            <a:ext cx="95250" cy="95250"/>
          </a:xfrm>
          <a:prstGeom prst="rect">
            <a:avLst/>
          </a:prstGeom>
          <a:solidFill>
            <a:srgbClr val="F26F21"/>
          </a:solidFill>
          <a:ln/>
        </p:spPr>
        <p:txBody>
          <a:bodyPr/>
          <a:lstStyle/>
          <a:p>
            <a:endParaRPr lang="en-US"/>
          </a:p>
        </p:txBody>
      </p:sp>
      <p:sp>
        <p:nvSpPr>
          <p:cNvPr id="40" name="Text 34"/>
          <p:cNvSpPr/>
          <p:nvPr/>
        </p:nvSpPr>
        <p:spPr>
          <a:xfrm>
            <a:off x="13258800" y="7354253"/>
            <a:ext cx="4526280" cy="383381"/>
          </a:xfrm>
          <a:prstGeom prst="rect">
            <a:avLst/>
          </a:prstGeom>
          <a:noFill/>
          <a:ln/>
        </p:spPr>
        <p:txBody>
          <a:bodyPr wrap="square" lIns="25400" tIns="25400" rIns="25400" bIns="25400" rtlCol="0" anchor="t">
            <a:normAutofit/>
          </a:bodyPr>
          <a:lstStyle/>
          <a:p>
            <a:pPr marL="0" indent="0" algn="l">
              <a:lnSpc>
                <a:spcPct val="100694"/>
              </a:lnSpc>
              <a:buNone/>
            </a:pPr>
            <a:r>
              <a:rPr lang="en-US" sz="1875" dirty="0">
                <a:solidFill>
                  <a:srgbClr val="2C2D31"/>
                </a:solidFill>
                <a:latin typeface="Source Sans 3" pitchFamily="34" charset="0"/>
                <a:ea typeface="Source Sans 3" pitchFamily="34" charset="-122"/>
                <a:cs typeface="Source Sans 3" pitchFamily="34" charset="-120"/>
              </a:rPr>
              <a:t>Drilled shafts, pile caps, and grade beams</a:t>
            </a:r>
            <a:endParaRPr lang="en-US" sz="1875" dirty="0"/>
          </a:p>
        </p:txBody>
      </p:sp>
      <p:sp>
        <p:nvSpPr>
          <p:cNvPr id="41" name="Shape 35"/>
          <p:cNvSpPr/>
          <p:nvPr/>
        </p:nvSpPr>
        <p:spPr>
          <a:xfrm rot="2700000">
            <a:off x="13030200" y="8032909"/>
            <a:ext cx="95250" cy="95250"/>
          </a:xfrm>
          <a:prstGeom prst="rect">
            <a:avLst/>
          </a:prstGeom>
          <a:solidFill>
            <a:srgbClr val="F26F21"/>
          </a:solidFill>
          <a:ln/>
        </p:spPr>
        <p:txBody>
          <a:bodyPr/>
          <a:lstStyle/>
          <a:p>
            <a:endParaRPr lang="en-US"/>
          </a:p>
        </p:txBody>
      </p:sp>
      <p:sp>
        <p:nvSpPr>
          <p:cNvPr id="42" name="Text 36"/>
          <p:cNvSpPr/>
          <p:nvPr/>
        </p:nvSpPr>
        <p:spPr>
          <a:xfrm>
            <a:off x="13258800" y="7909084"/>
            <a:ext cx="4238244" cy="728663"/>
          </a:xfrm>
          <a:prstGeom prst="rect">
            <a:avLst/>
          </a:prstGeom>
          <a:noFill/>
          <a:ln/>
        </p:spPr>
        <p:txBody>
          <a:bodyPr wrap="square" lIns="25400" tIns="25400" rIns="25400" bIns="25400" rtlCol="0" anchor="t">
            <a:normAutofit/>
          </a:bodyPr>
          <a:lstStyle/>
          <a:p>
            <a:pPr marL="0" indent="0" algn="l">
              <a:lnSpc>
                <a:spcPct val="100694"/>
              </a:lnSpc>
              <a:buNone/>
            </a:pPr>
            <a:r>
              <a:rPr lang="en-US" sz="1875" dirty="0">
                <a:solidFill>
                  <a:srgbClr val="2C2D31"/>
                </a:solidFill>
                <a:latin typeface="Source Sans 3" pitchFamily="34" charset="0"/>
                <a:ea typeface="Source Sans 3" pitchFamily="34" charset="-122"/>
                <a:cs typeface="Source Sans 3" pitchFamily="34" charset="-120"/>
              </a:rPr>
              <a:t>On-site batch plant and volumetric mixers for high-volume pours</a:t>
            </a:r>
            <a:endParaRPr lang="en-US" sz="1875" dirty="0"/>
          </a:p>
        </p:txBody>
      </p:sp>
      <p:sp>
        <p:nvSpPr>
          <p:cNvPr id="43" name="Text 37"/>
          <p:cNvSpPr/>
          <p:nvPr/>
        </p:nvSpPr>
        <p:spPr>
          <a:xfrm>
            <a:off x="17137499" y="9686925"/>
            <a:ext cx="312301"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26F21"/>
                </a:solidFill>
                <a:latin typeface="Barlow Semi Condensed" pitchFamily="34" charset="0"/>
                <a:ea typeface="Barlow Semi Condensed" pitchFamily="34" charset="-122"/>
                <a:cs typeface="Barlow Semi Condensed" pitchFamily="34" charset="-120"/>
              </a:rPr>
              <a:t>17</a:t>
            </a:r>
            <a:endParaRPr lang="en-US" sz="1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1617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t="6682" b="6682"/>
          <a:stretch/>
        </p:blipFill>
        <p:spPr>
          <a:xfrm>
            <a:off x="0" y="0"/>
            <a:ext cx="18288000" cy="10287000"/>
          </a:xfrm>
          <a:prstGeom prst="rect">
            <a:avLst/>
          </a:prstGeom>
        </p:spPr>
      </p:pic>
      <p:sp>
        <p:nvSpPr>
          <p:cNvPr id="3" name="Shape 0"/>
          <p:cNvSpPr/>
          <p:nvPr/>
        </p:nvSpPr>
        <p:spPr>
          <a:xfrm>
            <a:off x="0" y="0"/>
            <a:ext cx="18288000" cy="10287000"/>
          </a:xfrm>
          <a:prstGeom prst="rect">
            <a:avLst/>
          </a:prstGeom>
          <a:gradFill rotWithShape="1">
            <a:gsLst>
              <a:gs pos="0">
                <a:srgbClr val="0C0D0F">
                  <a:alpha val="72000"/>
                </a:srgbClr>
              </a:gs>
              <a:gs pos="38000">
                <a:srgbClr val="0C0D0F">
                  <a:alpha val="55000"/>
                </a:srgbClr>
              </a:gs>
              <a:gs pos="100000">
                <a:srgbClr val="0C0D0F">
                  <a:alpha val="94000"/>
                </a:srgbClr>
              </a:gs>
            </a:gsLst>
            <a:lin ang="5400000" scaled="0"/>
          </a:gradFill>
          <a:ln/>
        </p:spPr>
        <p:txBody>
          <a:bodyPr/>
          <a:lstStyle/>
          <a:p>
            <a:endParaRPr lang="en-US"/>
          </a:p>
        </p:txBody>
      </p:sp>
      <p:sp>
        <p:nvSpPr>
          <p:cNvPr id="4" name="Shape 1"/>
          <p:cNvSpPr/>
          <p:nvPr/>
        </p:nvSpPr>
        <p:spPr>
          <a:xfrm>
            <a:off x="0" y="0"/>
            <a:ext cx="18288000" cy="133350"/>
          </a:xfrm>
          <a:prstGeom prst="rect">
            <a:avLst/>
          </a:prstGeom>
          <a:solidFill>
            <a:srgbClr val="F26F21"/>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914400" y="533400"/>
            <a:ext cx="1818561" cy="800100"/>
          </a:xfrm>
          <a:prstGeom prst="rect">
            <a:avLst/>
          </a:prstGeom>
        </p:spPr>
      </p:pic>
      <p:sp>
        <p:nvSpPr>
          <p:cNvPr id="6" name="Text 2"/>
          <p:cNvSpPr/>
          <p:nvPr/>
        </p:nvSpPr>
        <p:spPr>
          <a:xfrm>
            <a:off x="15148322" y="762000"/>
            <a:ext cx="2447806"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360" dirty="0">
                <a:solidFill>
                  <a:srgbClr val="FFFFFF"/>
                </a:solidFill>
                <a:latin typeface="Barlow Semi Condensed" pitchFamily="34" charset="0"/>
                <a:ea typeface="Barlow Semi Condensed" pitchFamily="34" charset="-122"/>
                <a:cs typeface="Barlow Semi Condensed" pitchFamily="34" charset="-120"/>
              </a:rPr>
              <a:t>DYNAMICGRP.COM</a:t>
            </a:r>
            <a:endParaRPr lang="en-US" sz="1800" dirty="0"/>
          </a:p>
        </p:txBody>
      </p:sp>
      <p:sp>
        <p:nvSpPr>
          <p:cNvPr id="7" name="Shape 3"/>
          <p:cNvSpPr/>
          <p:nvPr/>
        </p:nvSpPr>
        <p:spPr>
          <a:xfrm>
            <a:off x="914400" y="2734508"/>
            <a:ext cx="609600" cy="57150"/>
          </a:xfrm>
          <a:prstGeom prst="rect">
            <a:avLst/>
          </a:prstGeom>
          <a:solidFill>
            <a:srgbClr val="F26F21"/>
          </a:solidFill>
          <a:ln/>
        </p:spPr>
        <p:txBody>
          <a:bodyPr/>
          <a:lstStyle/>
          <a:p>
            <a:endParaRPr lang="en-US"/>
          </a:p>
        </p:txBody>
      </p:sp>
      <p:sp>
        <p:nvSpPr>
          <p:cNvPr id="8" name="Text 4"/>
          <p:cNvSpPr/>
          <p:nvPr/>
        </p:nvSpPr>
        <p:spPr>
          <a:xfrm>
            <a:off x="1733550" y="2577346"/>
            <a:ext cx="2125492"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kern="0" spc="390" dirty="0">
                <a:solidFill>
                  <a:srgbClr val="F5A623"/>
                </a:solidFill>
                <a:latin typeface="Barlow Semi Condensed" pitchFamily="34" charset="0"/>
                <a:ea typeface="Barlow Semi Condensed" pitchFamily="34" charset="-122"/>
                <a:cs typeface="Barlow Semi Condensed" pitchFamily="34" charset="-120"/>
              </a:rPr>
              <a:t>GET IN TOUCH</a:t>
            </a:r>
            <a:endParaRPr lang="en-US" sz="1950" dirty="0"/>
          </a:p>
        </p:txBody>
      </p:sp>
      <p:sp>
        <p:nvSpPr>
          <p:cNvPr id="9" name="Text 5"/>
          <p:cNvSpPr/>
          <p:nvPr/>
        </p:nvSpPr>
        <p:spPr>
          <a:xfrm>
            <a:off x="914400" y="3196471"/>
            <a:ext cx="18105120" cy="1245037"/>
          </a:xfrm>
          <a:prstGeom prst="rect">
            <a:avLst/>
          </a:prstGeom>
          <a:noFill/>
          <a:ln/>
        </p:spPr>
        <p:txBody>
          <a:bodyPr wrap="square" lIns="25400" tIns="25400" rIns="25400" bIns="25400" rtlCol="0" anchor="t">
            <a:normAutofit lnSpcReduction="10000"/>
          </a:bodyPr>
          <a:lstStyle/>
          <a:p>
            <a:pPr marL="0" indent="0" algn="l">
              <a:lnSpc>
                <a:spcPct val="80000"/>
              </a:lnSpc>
              <a:buNone/>
            </a:pPr>
            <a:r>
              <a:rPr lang="en-US" sz="9900" b="1" dirty="0">
                <a:solidFill>
                  <a:srgbClr val="FFFFFF"/>
                </a:solidFill>
                <a:latin typeface="Barlow Semi Condensed" pitchFamily="34" charset="0"/>
                <a:ea typeface="Barlow Semi Condensed" pitchFamily="34" charset="-122"/>
                <a:cs typeface="Barlow Semi Condensed" pitchFamily="34" charset="-120"/>
              </a:rPr>
              <a:t>YOUR DYNAMIC TEAM</a:t>
            </a:r>
            <a:endParaRPr lang="en-US" sz="9900" dirty="0"/>
          </a:p>
        </p:txBody>
      </p:sp>
      <p:sp>
        <p:nvSpPr>
          <p:cNvPr id="10" name="Shape 6"/>
          <p:cNvSpPr/>
          <p:nvPr/>
        </p:nvSpPr>
        <p:spPr>
          <a:xfrm>
            <a:off x="914400" y="4936807"/>
            <a:ext cx="16459200" cy="15240"/>
          </a:xfrm>
          <a:prstGeom prst="rect">
            <a:avLst/>
          </a:prstGeom>
          <a:solidFill>
            <a:srgbClr val="FFFFFF">
              <a:alpha val="28000"/>
            </a:srgbClr>
          </a:solidFill>
          <a:ln/>
        </p:spPr>
        <p:txBody>
          <a:bodyPr/>
          <a:lstStyle/>
          <a:p>
            <a:endParaRPr lang="en-US"/>
          </a:p>
        </p:txBody>
      </p:sp>
      <p:sp>
        <p:nvSpPr>
          <p:cNvPr id="11" name="Shape 7"/>
          <p:cNvSpPr/>
          <p:nvPr/>
        </p:nvSpPr>
        <p:spPr>
          <a:xfrm>
            <a:off x="914400" y="5371148"/>
            <a:ext cx="1905000" cy="1905000"/>
          </a:xfrm>
          <a:prstGeom prst="ellipse">
            <a:avLst/>
          </a:prstGeom>
          <a:solidFill>
            <a:srgbClr val="EEEDE9"/>
          </a:solidFill>
          <a:ln w="53340">
            <a:solidFill>
              <a:srgbClr val="F26F21"/>
            </a:solidFill>
            <a:prstDash val="solid"/>
          </a:ln>
          <a:effectLst>
            <a:outerShdw blurRad="247650" dist="57150" dir="5400000" algn="bl" rotWithShape="0">
              <a:srgbClr val="000000">
                <a:alpha val="45000"/>
              </a:srgbClr>
            </a:outerShdw>
          </a:effectLst>
        </p:spPr>
        <p:txBody>
          <a:bodyPr/>
          <a:lstStyle/>
          <a:p>
            <a:endParaRPr lang="en-US"/>
          </a:p>
        </p:txBody>
      </p:sp>
      <p:pic>
        <p:nvPicPr>
          <p:cNvPr id="12" name="Image 2" descr="preencoded.png"/>
          <p:cNvPicPr>
            <a:picLocks noChangeAspect="1"/>
          </p:cNvPicPr>
          <p:nvPr/>
        </p:nvPicPr>
        <p:blipFill>
          <a:blip r:embed="rId5"/>
          <a:stretch>
            <a:fillRect/>
          </a:stretch>
        </p:blipFill>
        <p:spPr>
          <a:xfrm>
            <a:off x="914400" y="5371148"/>
            <a:ext cx="1905000" cy="1905000"/>
          </a:xfrm>
          <a:prstGeom prst="ellipse">
            <a:avLst/>
          </a:prstGeom>
        </p:spPr>
      </p:pic>
      <p:sp>
        <p:nvSpPr>
          <p:cNvPr id="13" name="Text 8"/>
          <p:cNvSpPr/>
          <p:nvPr/>
        </p:nvSpPr>
        <p:spPr>
          <a:xfrm>
            <a:off x="914400" y="7542848"/>
            <a:ext cx="5104638" cy="5715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200" b="1" kern="0" spc="84" dirty="0">
                <a:solidFill>
                  <a:srgbClr val="FFFFFF"/>
                </a:solidFill>
                <a:latin typeface="Barlow Semi Condensed" pitchFamily="34" charset="0"/>
                <a:ea typeface="Barlow Semi Condensed" pitchFamily="34" charset="-122"/>
                <a:cs typeface="Barlow Semi Condensed" pitchFamily="34" charset="-120"/>
              </a:rPr>
              <a:t>ZACH BUTTERWORTH</a:t>
            </a:r>
            <a:endParaRPr lang="en-US" sz="4200" dirty="0"/>
          </a:p>
        </p:txBody>
      </p:sp>
      <p:sp>
        <p:nvSpPr>
          <p:cNvPr id="14" name="Text 9"/>
          <p:cNvSpPr/>
          <p:nvPr/>
        </p:nvSpPr>
        <p:spPr>
          <a:xfrm>
            <a:off x="914400" y="8190548"/>
            <a:ext cx="5104638" cy="423863"/>
          </a:xfrm>
          <a:prstGeom prst="rect">
            <a:avLst/>
          </a:prstGeom>
          <a:noFill/>
          <a:ln/>
        </p:spPr>
        <p:txBody>
          <a:bodyPr wrap="square" lIns="25400" tIns="25400" rIns="25400" bIns="25400" rtlCol="0" anchor="t">
            <a:normAutofit/>
          </a:bodyPr>
          <a:lstStyle/>
          <a:p>
            <a:pPr marL="0" indent="0" algn="l">
              <a:lnSpc>
                <a:spcPct val="123476"/>
              </a:lnSpc>
              <a:buNone/>
            </a:pPr>
            <a:r>
              <a:rPr lang="en-US" sz="2025" kern="0" spc="284" dirty="0">
                <a:solidFill>
                  <a:srgbClr val="F5A623"/>
                </a:solidFill>
                <a:latin typeface="Barlow Semi Condensed" pitchFamily="34" charset="0"/>
                <a:ea typeface="Barlow Semi Condensed" pitchFamily="34" charset="-122"/>
                <a:cs typeface="Barlow Semi Condensed" pitchFamily="34" charset="-120"/>
              </a:rPr>
              <a:t>CHIEF EXECUTIVE OFFICER</a:t>
            </a:r>
            <a:endParaRPr lang="en-US" sz="2025" dirty="0"/>
          </a:p>
        </p:txBody>
      </p:sp>
      <p:sp>
        <p:nvSpPr>
          <p:cNvPr id="15" name="Shape 10"/>
          <p:cNvSpPr/>
          <p:nvPr/>
        </p:nvSpPr>
        <p:spPr>
          <a:xfrm>
            <a:off x="914400" y="8690610"/>
            <a:ext cx="4640580" cy="15240"/>
          </a:xfrm>
          <a:prstGeom prst="rect">
            <a:avLst/>
          </a:prstGeom>
          <a:solidFill>
            <a:srgbClr val="FFFFFF">
              <a:alpha val="28000"/>
            </a:srgbClr>
          </a:solidFill>
          <a:ln/>
        </p:spPr>
        <p:txBody>
          <a:bodyPr/>
          <a:lstStyle/>
          <a:p>
            <a:endParaRPr lang="en-US"/>
          </a:p>
        </p:txBody>
      </p:sp>
      <p:sp>
        <p:nvSpPr>
          <p:cNvPr id="16" name="Text 11"/>
          <p:cNvSpPr/>
          <p:nvPr/>
        </p:nvSpPr>
        <p:spPr>
          <a:xfrm>
            <a:off x="914400" y="8839200"/>
            <a:ext cx="5104638" cy="438150"/>
          </a:xfrm>
          <a:prstGeom prst="rect">
            <a:avLst/>
          </a:prstGeom>
          <a:noFill/>
          <a:ln/>
        </p:spPr>
        <p:txBody>
          <a:bodyPr wrap="square" lIns="25400" tIns="25400" rIns="25400" bIns="25400" rtlCol="0" anchor="t">
            <a:normAutofit/>
          </a:bodyPr>
          <a:lstStyle/>
          <a:p>
            <a:pPr marL="0" indent="0" algn="l">
              <a:lnSpc>
                <a:spcPct val="125000"/>
              </a:lnSpc>
              <a:buNone/>
            </a:pPr>
            <a:r>
              <a:rPr lang="en-US" sz="2100" kern="0" spc="126" dirty="0">
                <a:solidFill>
                  <a:srgbClr val="E4E2DE"/>
                </a:solidFill>
                <a:latin typeface="Barlow Semi Condensed" pitchFamily="34" charset="0"/>
                <a:ea typeface="Barlow Semi Condensed" pitchFamily="34" charset="-122"/>
                <a:cs typeface="Barlow Semi Condensed" pitchFamily="34" charset="-120"/>
              </a:rPr>
              <a:t>ZACHB@DYNAMICGRP.COM</a:t>
            </a:r>
            <a:endParaRPr lang="en-US" sz="2100" dirty="0"/>
          </a:p>
        </p:txBody>
      </p:sp>
      <p:sp>
        <p:nvSpPr>
          <p:cNvPr id="17" name="Shape 12"/>
          <p:cNvSpPr/>
          <p:nvPr/>
        </p:nvSpPr>
        <p:spPr>
          <a:xfrm>
            <a:off x="8013660" y="5371148"/>
            <a:ext cx="1905000" cy="1905000"/>
          </a:xfrm>
          <a:prstGeom prst="ellipse">
            <a:avLst/>
          </a:prstGeom>
          <a:solidFill>
            <a:srgbClr val="EEEDE9"/>
          </a:solidFill>
          <a:ln w="53340">
            <a:solidFill>
              <a:srgbClr val="F26F21"/>
            </a:solidFill>
            <a:prstDash val="solid"/>
          </a:ln>
          <a:effectLst>
            <a:outerShdw blurRad="247650" dist="57150" dir="5400000" algn="bl" rotWithShape="0">
              <a:srgbClr val="000000">
                <a:alpha val="45000"/>
              </a:srgbClr>
            </a:outerShdw>
          </a:effectLst>
        </p:spPr>
        <p:txBody>
          <a:bodyPr/>
          <a:lstStyle/>
          <a:p>
            <a:endParaRPr lang="en-US"/>
          </a:p>
        </p:txBody>
      </p:sp>
      <p:pic>
        <p:nvPicPr>
          <p:cNvPr id="18" name="Image 3" descr="preencoded.png"/>
          <p:cNvPicPr>
            <a:picLocks noChangeAspect="1"/>
          </p:cNvPicPr>
          <p:nvPr/>
        </p:nvPicPr>
        <p:blipFill>
          <a:blip r:embed="rId6"/>
          <a:stretch>
            <a:fillRect/>
          </a:stretch>
        </p:blipFill>
        <p:spPr>
          <a:xfrm>
            <a:off x="8013660" y="5371148"/>
            <a:ext cx="1905000" cy="1905000"/>
          </a:xfrm>
          <a:prstGeom prst="ellipse">
            <a:avLst/>
          </a:prstGeom>
        </p:spPr>
      </p:pic>
      <p:sp>
        <p:nvSpPr>
          <p:cNvPr id="19" name="Text 13"/>
          <p:cNvSpPr/>
          <p:nvPr/>
        </p:nvSpPr>
        <p:spPr>
          <a:xfrm>
            <a:off x="8013660" y="7542848"/>
            <a:ext cx="3575054" cy="5715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200" b="1" kern="0" spc="84" dirty="0">
                <a:solidFill>
                  <a:srgbClr val="FFFFFF"/>
                </a:solidFill>
                <a:latin typeface="Barlow Semi Condensed" pitchFamily="34" charset="0"/>
                <a:ea typeface="Barlow Semi Condensed" pitchFamily="34" charset="-122"/>
                <a:cs typeface="Barlow Semi Condensed" pitchFamily="34" charset="-120"/>
              </a:rPr>
              <a:t>JOSH MCCOY</a:t>
            </a:r>
            <a:endParaRPr lang="en-US" sz="4200" dirty="0"/>
          </a:p>
        </p:txBody>
      </p:sp>
      <p:sp>
        <p:nvSpPr>
          <p:cNvPr id="20" name="Text 14"/>
          <p:cNvSpPr/>
          <p:nvPr/>
        </p:nvSpPr>
        <p:spPr>
          <a:xfrm>
            <a:off x="8013660" y="8190548"/>
            <a:ext cx="3575054" cy="423863"/>
          </a:xfrm>
          <a:prstGeom prst="rect">
            <a:avLst/>
          </a:prstGeom>
          <a:noFill/>
          <a:ln/>
        </p:spPr>
        <p:txBody>
          <a:bodyPr wrap="square" lIns="25400" tIns="25400" rIns="25400" bIns="25400" rtlCol="0" anchor="t">
            <a:normAutofit/>
          </a:bodyPr>
          <a:lstStyle/>
          <a:p>
            <a:pPr marL="0" indent="0" algn="l">
              <a:lnSpc>
                <a:spcPct val="123476"/>
              </a:lnSpc>
              <a:buNone/>
            </a:pPr>
            <a:r>
              <a:rPr lang="en-US" sz="2025" kern="0" spc="284" dirty="0">
                <a:solidFill>
                  <a:srgbClr val="F5A623"/>
                </a:solidFill>
                <a:latin typeface="Barlow Semi Condensed" pitchFamily="34" charset="0"/>
                <a:ea typeface="Barlow Semi Condensed" pitchFamily="34" charset="-122"/>
                <a:cs typeface="Barlow Semi Condensed" pitchFamily="34" charset="-120"/>
              </a:rPr>
              <a:t>EXECUTIVE CHAIRMAN</a:t>
            </a:r>
            <a:endParaRPr lang="en-US" sz="2025" dirty="0"/>
          </a:p>
        </p:txBody>
      </p:sp>
      <p:sp>
        <p:nvSpPr>
          <p:cNvPr id="21" name="Shape 15"/>
          <p:cNvSpPr/>
          <p:nvPr/>
        </p:nvSpPr>
        <p:spPr>
          <a:xfrm>
            <a:off x="8013660" y="8690610"/>
            <a:ext cx="3250049" cy="15240"/>
          </a:xfrm>
          <a:prstGeom prst="rect">
            <a:avLst/>
          </a:prstGeom>
          <a:solidFill>
            <a:srgbClr val="FFFFFF">
              <a:alpha val="28000"/>
            </a:srgbClr>
          </a:solidFill>
          <a:ln/>
        </p:spPr>
        <p:txBody>
          <a:bodyPr/>
          <a:lstStyle/>
          <a:p>
            <a:endParaRPr lang="en-US"/>
          </a:p>
        </p:txBody>
      </p:sp>
      <p:sp>
        <p:nvSpPr>
          <p:cNvPr id="22" name="Text 16"/>
          <p:cNvSpPr/>
          <p:nvPr/>
        </p:nvSpPr>
        <p:spPr>
          <a:xfrm>
            <a:off x="8013660" y="8839200"/>
            <a:ext cx="3575054" cy="438150"/>
          </a:xfrm>
          <a:prstGeom prst="rect">
            <a:avLst/>
          </a:prstGeom>
          <a:noFill/>
          <a:ln/>
        </p:spPr>
        <p:txBody>
          <a:bodyPr wrap="square" lIns="25400" tIns="25400" rIns="25400" bIns="25400" rtlCol="0" anchor="t">
            <a:normAutofit/>
          </a:bodyPr>
          <a:lstStyle/>
          <a:p>
            <a:pPr marL="0" indent="0" algn="l">
              <a:lnSpc>
                <a:spcPct val="125000"/>
              </a:lnSpc>
              <a:buNone/>
            </a:pPr>
            <a:r>
              <a:rPr lang="en-US" sz="2100" kern="0" spc="126" dirty="0">
                <a:solidFill>
                  <a:srgbClr val="E4E2DE"/>
                </a:solidFill>
                <a:latin typeface="Barlow Semi Condensed" pitchFamily="34" charset="0"/>
                <a:ea typeface="Barlow Semi Condensed" pitchFamily="34" charset="-122"/>
                <a:cs typeface="Barlow Semi Condensed" pitchFamily="34" charset="-120"/>
              </a:rPr>
              <a:t>JMCCOY@DYNAMICGRP.COM</a:t>
            </a:r>
            <a:endParaRPr lang="en-US" sz="2100" dirty="0"/>
          </a:p>
        </p:txBody>
      </p:sp>
      <p:sp>
        <p:nvSpPr>
          <p:cNvPr id="23" name="Shape 17"/>
          <p:cNvSpPr/>
          <p:nvPr/>
        </p:nvSpPr>
        <p:spPr>
          <a:xfrm>
            <a:off x="13665121" y="5371148"/>
            <a:ext cx="1905000" cy="1905000"/>
          </a:xfrm>
          <a:prstGeom prst="ellipse">
            <a:avLst/>
          </a:prstGeom>
          <a:solidFill>
            <a:srgbClr val="EEEDE9"/>
          </a:solidFill>
          <a:ln w="53340">
            <a:solidFill>
              <a:srgbClr val="F26F21"/>
            </a:solidFill>
            <a:prstDash val="solid"/>
          </a:ln>
          <a:effectLst>
            <a:outerShdw blurRad="247650" dist="57150" dir="5400000" algn="bl" rotWithShape="0">
              <a:srgbClr val="000000">
                <a:alpha val="45000"/>
              </a:srgbClr>
            </a:outerShdw>
          </a:effectLst>
        </p:spPr>
        <p:txBody>
          <a:bodyPr/>
          <a:lstStyle/>
          <a:p>
            <a:endParaRPr lang="en-US"/>
          </a:p>
        </p:txBody>
      </p:sp>
      <p:pic>
        <p:nvPicPr>
          <p:cNvPr id="24" name="Image 4" descr="preencoded.png"/>
          <p:cNvPicPr>
            <a:picLocks noChangeAspect="1"/>
          </p:cNvPicPr>
          <p:nvPr/>
        </p:nvPicPr>
        <p:blipFill>
          <a:blip r:embed="rId7"/>
          <a:stretch>
            <a:fillRect/>
          </a:stretch>
        </p:blipFill>
        <p:spPr>
          <a:xfrm>
            <a:off x="13665121" y="5371148"/>
            <a:ext cx="1905000" cy="1905000"/>
          </a:xfrm>
          <a:prstGeom prst="ellipse">
            <a:avLst/>
          </a:prstGeom>
        </p:spPr>
      </p:pic>
      <p:sp>
        <p:nvSpPr>
          <p:cNvPr id="25" name="Text 18"/>
          <p:cNvSpPr/>
          <p:nvPr/>
        </p:nvSpPr>
        <p:spPr>
          <a:xfrm>
            <a:off x="13665121" y="7542848"/>
            <a:ext cx="3810000" cy="5715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4200" b="1" kern="0" spc="84" dirty="0">
                <a:solidFill>
                  <a:srgbClr val="FFFFFF"/>
                </a:solidFill>
                <a:latin typeface="Barlow Semi Condensed" pitchFamily="34" charset="0"/>
                <a:ea typeface="Barlow Semi Condensed" pitchFamily="34" charset="-122"/>
                <a:cs typeface="Barlow Semi Condensed" pitchFamily="34" charset="-120"/>
              </a:rPr>
              <a:t>JOHN AUSTIN</a:t>
            </a:r>
            <a:endParaRPr lang="en-US" sz="4200" dirty="0"/>
          </a:p>
        </p:txBody>
      </p:sp>
      <p:sp>
        <p:nvSpPr>
          <p:cNvPr id="26" name="Text 19"/>
          <p:cNvSpPr/>
          <p:nvPr/>
        </p:nvSpPr>
        <p:spPr>
          <a:xfrm>
            <a:off x="13665121" y="8190548"/>
            <a:ext cx="3810000" cy="423863"/>
          </a:xfrm>
          <a:prstGeom prst="rect">
            <a:avLst/>
          </a:prstGeom>
          <a:noFill/>
          <a:ln/>
        </p:spPr>
        <p:txBody>
          <a:bodyPr wrap="square" lIns="25400" tIns="25400" rIns="25400" bIns="25400" rtlCol="0" anchor="t">
            <a:normAutofit/>
          </a:bodyPr>
          <a:lstStyle/>
          <a:p>
            <a:pPr marL="0" indent="0" algn="l">
              <a:lnSpc>
                <a:spcPct val="123476"/>
              </a:lnSpc>
              <a:buNone/>
            </a:pPr>
            <a:r>
              <a:rPr lang="en-US" sz="2025" kern="0" spc="284" dirty="0">
                <a:solidFill>
                  <a:srgbClr val="F5A623"/>
                </a:solidFill>
                <a:latin typeface="Barlow Semi Condensed" pitchFamily="34" charset="0"/>
                <a:ea typeface="Barlow Semi Condensed" pitchFamily="34" charset="-122"/>
                <a:cs typeface="Barlow Semi Condensed" pitchFamily="34" charset="-120"/>
              </a:rPr>
              <a:t>EXECUTIVE VICE PRESIDENT</a:t>
            </a:r>
            <a:endParaRPr lang="en-US" sz="2025" dirty="0"/>
          </a:p>
        </p:txBody>
      </p:sp>
      <p:sp>
        <p:nvSpPr>
          <p:cNvPr id="27" name="Shape 20"/>
          <p:cNvSpPr/>
          <p:nvPr/>
        </p:nvSpPr>
        <p:spPr>
          <a:xfrm>
            <a:off x="13665121" y="8690610"/>
            <a:ext cx="3696891" cy="15240"/>
          </a:xfrm>
          <a:prstGeom prst="rect">
            <a:avLst/>
          </a:prstGeom>
          <a:solidFill>
            <a:srgbClr val="FFFFFF">
              <a:alpha val="28000"/>
            </a:srgbClr>
          </a:solidFill>
          <a:ln/>
        </p:spPr>
        <p:txBody>
          <a:bodyPr/>
          <a:lstStyle/>
          <a:p>
            <a:endParaRPr lang="en-US"/>
          </a:p>
        </p:txBody>
      </p:sp>
      <p:sp>
        <p:nvSpPr>
          <p:cNvPr id="28" name="Text 21"/>
          <p:cNvSpPr/>
          <p:nvPr/>
        </p:nvSpPr>
        <p:spPr>
          <a:xfrm>
            <a:off x="13665121" y="8839200"/>
            <a:ext cx="3810000" cy="438150"/>
          </a:xfrm>
          <a:prstGeom prst="rect">
            <a:avLst/>
          </a:prstGeom>
          <a:noFill/>
          <a:ln/>
        </p:spPr>
        <p:txBody>
          <a:bodyPr wrap="square" lIns="25400" tIns="25400" rIns="25400" bIns="25400" rtlCol="0" anchor="t">
            <a:normAutofit/>
          </a:bodyPr>
          <a:lstStyle/>
          <a:p>
            <a:pPr marL="0" indent="0" algn="l">
              <a:lnSpc>
                <a:spcPct val="125000"/>
              </a:lnSpc>
              <a:buNone/>
            </a:pPr>
            <a:r>
              <a:rPr lang="en-US" sz="2100" kern="0" spc="126" dirty="0">
                <a:solidFill>
                  <a:srgbClr val="E4E2DE"/>
                </a:solidFill>
                <a:latin typeface="Barlow Semi Condensed" pitchFamily="34" charset="0"/>
                <a:ea typeface="Barlow Semi Condensed" pitchFamily="34" charset="-122"/>
                <a:cs typeface="Barlow Semi Condensed" pitchFamily="34" charset="-120"/>
              </a:rPr>
              <a:t>JAUSTIN@DYNAMICGRP.COM</a:t>
            </a:r>
            <a:endParaRPr lang="en-US" sz="2100" dirty="0"/>
          </a:p>
        </p:txBody>
      </p:sp>
      <p:sp>
        <p:nvSpPr>
          <p:cNvPr id="29" name="Text 22"/>
          <p:cNvSpPr/>
          <p:nvPr/>
        </p:nvSpPr>
        <p:spPr>
          <a:xfrm>
            <a:off x="914400" y="9563100"/>
            <a:ext cx="17015460" cy="381000"/>
          </a:xfrm>
          <a:prstGeom prst="rect">
            <a:avLst/>
          </a:prstGeom>
          <a:noFill/>
          <a:ln/>
        </p:spPr>
        <p:txBody>
          <a:bodyPr wrap="square" lIns="25400" tIns="25400" rIns="25400" bIns="25400" rtlCol="0" anchor="t">
            <a:normAutofit/>
          </a:bodyPr>
          <a:lstStyle/>
          <a:p>
            <a:pPr marL="0" indent="0" algn="l">
              <a:lnSpc>
                <a:spcPct val="125000"/>
              </a:lnSpc>
              <a:buNone/>
            </a:pPr>
            <a:r>
              <a:rPr lang="en-US" sz="1800" kern="0" spc="288" dirty="0">
                <a:solidFill>
                  <a:srgbClr val="D8D9DB"/>
                </a:solidFill>
                <a:latin typeface="Barlow Semi Condensed" pitchFamily="34" charset="0"/>
                <a:ea typeface="Barlow Semi Condensed" pitchFamily="34" charset="-122"/>
                <a:cs typeface="Barlow Semi Condensed" pitchFamily="34" charset="-120"/>
              </a:rPr>
              <a:t>DYNAMIC GROUP | 3045 WESTFORK DRIVE, BATON ROUGE, LA 70816</a:t>
            </a:r>
            <a:endParaRPr lang="en-US" sz="1800" dirty="0"/>
          </a:p>
        </p:txBody>
      </p:sp>
      <p:sp>
        <p:nvSpPr>
          <p:cNvPr id="30" name="Text 23"/>
          <p:cNvSpPr/>
          <p:nvPr/>
        </p:nvSpPr>
        <p:spPr>
          <a:xfrm>
            <a:off x="17126665" y="9686925"/>
            <a:ext cx="323136" cy="409575"/>
          </a:xfrm>
          <a:prstGeom prst="rect">
            <a:avLst/>
          </a:prstGeom>
          <a:noFill/>
          <a:ln/>
        </p:spPr>
        <p:txBody>
          <a:bodyPr wrap="square" lIns="25400" tIns="25400" rIns="25400" bIns="25400" rtlCol="0" anchor="t">
            <a:normAutofit/>
          </a:bodyPr>
          <a:lstStyle/>
          <a:p>
            <a:pPr marL="0" indent="0" algn="l">
              <a:lnSpc>
                <a:spcPct val="121875"/>
              </a:lnSpc>
              <a:buNone/>
            </a:pPr>
            <a:r>
              <a:rPr lang="en-US" sz="1950" b="1" kern="0" spc="195" dirty="0">
                <a:solidFill>
                  <a:srgbClr val="FFFFFF"/>
                </a:solidFill>
                <a:latin typeface="Barlow Semi Condensed" pitchFamily="34" charset="0"/>
                <a:ea typeface="Barlow Semi Condensed" pitchFamily="34" charset="-122"/>
                <a:cs typeface="Barlow Semi Condensed" pitchFamily="34" charset="-120"/>
              </a:rPr>
              <a:t>18</a:t>
            </a:r>
            <a:endParaRPr lang="en-US" sz="1950" dirty="0"/>
          </a:p>
        </p:txBody>
      </p:sp>
    </p:spTree>
    <p:extLst>
      <p:ext uri="{BB962C8B-B14F-4D97-AF65-F5344CB8AC3E}">
        <p14:creationId xmlns:p14="http://schemas.microsoft.com/office/powerpoint/2010/main" val="3808155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C08B94A-1E3F-4B30-ADB7-DBF4930EC742}">
  <we:reference id="WA200010001" version="1.0.0.1" store="Omex" storeType="OMEX"/>
  <we:alternateReferences>
    <we:reference id="WA200010001" version="1.0.0.1" store="WA200010001" storeType="OMEX"/>
  </we:alternateReferences>
  <we:properties>
    <we:property name="claude.fileId" value="&quot;6b4d3d2d-e9b4-4a1d-945f-030ee4d03c96&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1271</TotalTime>
  <Words>2408</Words>
  <Application>Microsoft Office PowerPoint</Application>
  <PresentationFormat>Custom</PresentationFormat>
  <Paragraphs>342</Paragraphs>
  <Slides>19</Slides>
  <Notes>18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Barlow Semi Condensed</vt:lpstr>
      <vt:lpstr>Source Sans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Marcy Mahler</cp:lastModifiedBy>
  <cp:revision>2</cp:revision>
  <cp:lastPrinted>2026-10-13T21:43:33Z</cp:lastPrinted>
  <dcterms:created xsi:type="dcterms:W3CDTF">2026-10-13T18:50:18Z</dcterms:created>
  <dcterms:modified xsi:type="dcterms:W3CDTF">2026-10-14T16:03:32Z</dcterms:modified>
</cp:coreProperties>
</file>